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7" r:id="rId5"/>
    <p:sldMasterId id="2147493666" r:id="rId6"/>
    <p:sldMasterId id="2147493695" r:id="rId7"/>
    <p:sldMasterId id="2147493708" r:id="rId8"/>
    <p:sldMasterId id="2147493722" r:id="rId9"/>
    <p:sldMasterId id="2147493734" r:id="rId10"/>
    <p:sldMasterId id="2147493748" r:id="rId11"/>
  </p:sldMasterIdLst>
  <p:notesMasterIdLst>
    <p:notesMasterId r:id="rId104"/>
  </p:notesMasterIdLst>
  <p:handoutMasterIdLst>
    <p:handoutMasterId r:id="rId105"/>
  </p:handoutMasterIdLst>
  <p:sldIdLst>
    <p:sldId id="854" r:id="rId12"/>
    <p:sldId id="1126" r:id="rId13"/>
    <p:sldId id="824" r:id="rId14"/>
    <p:sldId id="826" r:id="rId15"/>
    <p:sldId id="1023" r:id="rId16"/>
    <p:sldId id="1127" r:id="rId17"/>
    <p:sldId id="957" r:id="rId18"/>
    <p:sldId id="355" r:id="rId19"/>
    <p:sldId id="1129" r:id="rId20"/>
    <p:sldId id="1130" r:id="rId21"/>
    <p:sldId id="1064" r:id="rId22"/>
    <p:sldId id="1100" r:id="rId23"/>
    <p:sldId id="1065" r:id="rId24"/>
    <p:sldId id="1112" r:id="rId25"/>
    <p:sldId id="1108" r:id="rId26"/>
    <p:sldId id="402" r:id="rId27"/>
    <p:sldId id="381" r:id="rId28"/>
    <p:sldId id="1109" r:id="rId29"/>
    <p:sldId id="383" r:id="rId30"/>
    <p:sldId id="1110" r:id="rId31"/>
    <p:sldId id="363" r:id="rId32"/>
    <p:sldId id="1128" r:id="rId33"/>
    <p:sldId id="1113" r:id="rId34"/>
    <p:sldId id="1114" r:id="rId35"/>
    <p:sldId id="1115" r:id="rId36"/>
    <p:sldId id="1116" r:id="rId37"/>
    <p:sldId id="1118" r:id="rId38"/>
    <p:sldId id="1117" r:id="rId39"/>
    <p:sldId id="426" r:id="rId40"/>
    <p:sldId id="643" r:id="rId41"/>
    <p:sldId id="644" r:id="rId42"/>
    <p:sldId id="646" r:id="rId43"/>
    <p:sldId id="645" r:id="rId44"/>
    <p:sldId id="647" r:id="rId45"/>
    <p:sldId id="648" r:id="rId46"/>
    <p:sldId id="452" r:id="rId47"/>
    <p:sldId id="427" r:id="rId48"/>
    <p:sldId id="430" r:id="rId49"/>
    <p:sldId id="431" r:id="rId50"/>
    <p:sldId id="432" r:id="rId51"/>
    <p:sldId id="1119" r:id="rId52"/>
    <p:sldId id="1120" r:id="rId53"/>
    <p:sldId id="1121" r:id="rId54"/>
    <p:sldId id="1122" r:id="rId55"/>
    <p:sldId id="1123" r:id="rId56"/>
    <p:sldId id="1124" r:id="rId57"/>
    <p:sldId id="1087" r:id="rId58"/>
    <p:sldId id="1125" r:id="rId59"/>
    <p:sldId id="462" r:id="rId60"/>
    <p:sldId id="464" r:id="rId61"/>
    <p:sldId id="465" r:id="rId62"/>
    <p:sldId id="466" r:id="rId63"/>
    <p:sldId id="467" r:id="rId64"/>
    <p:sldId id="468" r:id="rId65"/>
    <p:sldId id="469" r:id="rId66"/>
    <p:sldId id="393" r:id="rId67"/>
    <p:sldId id="394" r:id="rId68"/>
    <p:sldId id="1132" r:id="rId69"/>
    <p:sldId id="354" r:id="rId70"/>
    <p:sldId id="373" r:id="rId71"/>
    <p:sldId id="374" r:id="rId72"/>
    <p:sldId id="1133" r:id="rId73"/>
    <p:sldId id="1134" r:id="rId74"/>
    <p:sldId id="1135" r:id="rId75"/>
    <p:sldId id="978" r:id="rId76"/>
    <p:sldId id="936" r:id="rId77"/>
    <p:sldId id="937" r:id="rId78"/>
    <p:sldId id="938" r:id="rId79"/>
    <p:sldId id="940" r:id="rId80"/>
    <p:sldId id="941" r:id="rId81"/>
    <p:sldId id="939" r:id="rId82"/>
    <p:sldId id="942" r:id="rId83"/>
    <p:sldId id="943" r:id="rId84"/>
    <p:sldId id="944" r:id="rId85"/>
    <p:sldId id="859" r:id="rId86"/>
    <p:sldId id="860" r:id="rId87"/>
    <p:sldId id="945" r:id="rId88"/>
    <p:sldId id="973" r:id="rId89"/>
    <p:sldId id="1088" r:id="rId90"/>
    <p:sldId id="375" r:id="rId91"/>
    <p:sldId id="376" r:id="rId92"/>
    <p:sldId id="377" r:id="rId93"/>
    <p:sldId id="378" r:id="rId94"/>
    <p:sldId id="379" r:id="rId95"/>
    <p:sldId id="1021" r:id="rId96"/>
    <p:sldId id="1022" r:id="rId97"/>
    <p:sldId id="382" r:id="rId98"/>
    <p:sldId id="1089" r:id="rId99"/>
    <p:sldId id="384" r:id="rId100"/>
    <p:sldId id="387" r:id="rId101"/>
    <p:sldId id="1075" r:id="rId102"/>
    <p:sldId id="979" r:id="rId10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94"/>
    <p:restoredTop sz="96793"/>
  </p:normalViewPr>
  <p:slideViewPr>
    <p:cSldViewPr snapToObjects="1">
      <p:cViewPr varScale="1">
        <p:scale>
          <a:sx n="197" d="100"/>
          <a:sy n="197" d="100"/>
        </p:scale>
        <p:origin x="800" y="19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14" d="100"/>
        <a:sy n="114" d="100"/>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6" Type="http://schemas.openxmlformats.org/officeDocument/2006/relationships/slide" Target="slides/slide5.xml"/><Relationship Id="rId107" Type="http://schemas.openxmlformats.org/officeDocument/2006/relationships/viewProps" Target="viewProps.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theme" Target="theme/theme1.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tableStyles" Target="tableStyles.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2/19/21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2/19/21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93586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1177925" y="695325"/>
            <a:ext cx="4641850"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525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8583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6425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008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490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47361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3661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76601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31730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352138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2656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053352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315554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858810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944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3327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71032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4517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87932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01C0836-68E5-499B-9488-51A72A955B8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1234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BD25D0B9-C0C0-40E8-996B-37789D8CE8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5825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36294EE-9918-45CD-8B30-53914648990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53275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49474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40467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59932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1469615-0B6C-4E37-A5DC-FDCF4C566C37}" type="slidenum">
              <a:rPr lang="en-US" altLang="en-US" sz="1200"/>
              <a:pPr/>
              <a:t>59</a:t>
            </a:fld>
            <a:endParaRPr lang="en-US" altLang="en-US" sz="120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242363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D1A45DA-CA64-41FA-A1E8-AD1BAE08C0BB}" type="slidenum">
              <a:rPr lang="en-US" altLang="en-US" sz="1200"/>
              <a:pPr/>
              <a:t>60</a:t>
            </a:fld>
            <a:endParaRPr lang="en-US" altLang="en-US" sz="120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15949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64DA130-9CE3-4E7D-9E7F-223297258F10}" type="slidenum">
              <a:rPr lang="en-US" altLang="en-US" sz="1200"/>
              <a:pPr/>
              <a:t>61</a:t>
            </a:fld>
            <a:endParaRPr lang="en-US" altLang="en-US" sz="120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6045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BB2FFBC-ECC8-4E72-ACD7-AC5B3AC7D391}" type="slidenum">
              <a:rPr lang="en-US" altLang="en-US" sz="1200"/>
              <a:pPr/>
              <a:t>62</a:t>
            </a:fld>
            <a:endParaRPr lang="en-US" altLang="en-US" sz="120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40006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49538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3857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65</a:t>
            </a:fld>
            <a:endParaRPr lang="en-US" altLang="en-US"/>
          </a:p>
        </p:txBody>
      </p:sp>
    </p:spTree>
    <p:extLst>
      <p:ext uri="{BB962C8B-B14F-4D97-AF65-F5344CB8AC3E}">
        <p14:creationId xmlns:p14="http://schemas.microsoft.com/office/powerpoint/2010/main" val="342699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12290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p:cNvSpPr>
            <a:spLocks noGrp="1" noRot="1" noChangeAspect="1" noChangeArrowheads="1" noTextEdit="1"/>
          </p:cNvSpPr>
          <p:nvPr>
            <p:ph type="sldImg"/>
          </p:nvPr>
        </p:nvSpPr>
        <p:spPr>
          <a:xfrm>
            <a:off x="1187450" y="703263"/>
            <a:ext cx="4622800" cy="3467100"/>
          </a:xfrm>
          <a:ln/>
        </p:spPr>
      </p:sp>
      <p:sp>
        <p:nvSpPr>
          <p:cNvPr id="11981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67731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p:cNvSpPr>
            <a:spLocks noGrp="1" noRot="1" noChangeAspect="1" noChangeArrowheads="1" noTextEdit="1"/>
          </p:cNvSpPr>
          <p:nvPr>
            <p:ph type="sldImg"/>
          </p:nvPr>
        </p:nvSpPr>
        <p:spPr>
          <a:xfrm>
            <a:off x="1187450" y="703263"/>
            <a:ext cx="4622800" cy="3467100"/>
          </a:xfrm>
          <a:ln/>
        </p:spPr>
      </p:sp>
      <p:sp>
        <p:nvSpPr>
          <p:cNvPr id="12083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73099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p:cNvSpPr>
            <a:spLocks noGrp="1" noRot="1" noChangeAspect="1" noChangeArrowheads="1" noTextEdit="1"/>
          </p:cNvSpPr>
          <p:nvPr>
            <p:ph type="sldImg"/>
          </p:nvPr>
        </p:nvSpPr>
        <p:spPr>
          <a:xfrm>
            <a:off x="1187450" y="703263"/>
            <a:ext cx="4622800" cy="3467100"/>
          </a:xfrm>
          <a:ln/>
        </p:spPr>
      </p:sp>
      <p:sp>
        <p:nvSpPr>
          <p:cNvPr id="12185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981234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p:cNvSpPr>
            <a:spLocks noGrp="1" noRot="1" noChangeAspect="1" noChangeArrowheads="1" noTextEdit="1"/>
          </p:cNvSpPr>
          <p:nvPr>
            <p:ph type="sldImg"/>
          </p:nvPr>
        </p:nvSpPr>
        <p:spPr>
          <a:xfrm>
            <a:off x="1187450" y="703263"/>
            <a:ext cx="4622800" cy="3467100"/>
          </a:xfrm>
          <a:ln/>
        </p:spPr>
      </p:sp>
      <p:sp>
        <p:nvSpPr>
          <p:cNvPr id="12288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41364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p:cNvSpPr>
            <a:spLocks noGrp="1" noRot="1" noChangeAspect="1" noChangeArrowheads="1" noTextEdit="1"/>
          </p:cNvSpPr>
          <p:nvPr>
            <p:ph type="sldImg"/>
          </p:nvPr>
        </p:nvSpPr>
        <p:spPr>
          <a:xfrm>
            <a:off x="1187450" y="703263"/>
            <a:ext cx="4622800" cy="3467100"/>
          </a:xfrm>
          <a:ln/>
        </p:spPr>
      </p:sp>
      <p:sp>
        <p:nvSpPr>
          <p:cNvPr id="12390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609288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71630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p:cNvSpPr>
            <a:spLocks noGrp="1" noRot="1" noChangeAspect="1" noChangeArrowheads="1" noTextEdit="1"/>
          </p:cNvSpPr>
          <p:nvPr>
            <p:ph type="sldImg"/>
          </p:nvPr>
        </p:nvSpPr>
        <p:spPr>
          <a:xfrm>
            <a:off x="1187450" y="703263"/>
            <a:ext cx="4622800" cy="3467100"/>
          </a:xfrm>
          <a:ln/>
        </p:spPr>
      </p:sp>
      <p:sp>
        <p:nvSpPr>
          <p:cNvPr id="1259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55691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p:cNvSpPr>
            <a:spLocks noGrp="1" noRot="1" noChangeAspect="1" noChangeArrowheads="1" noTextEdit="1"/>
          </p:cNvSpPr>
          <p:nvPr>
            <p:ph type="sldImg"/>
          </p:nvPr>
        </p:nvSpPr>
        <p:spPr>
          <a:xfrm>
            <a:off x="1187450" y="703263"/>
            <a:ext cx="4622800" cy="3467100"/>
          </a:xfrm>
          <a:ln/>
        </p:spPr>
      </p:sp>
      <p:sp>
        <p:nvSpPr>
          <p:cNvPr id="1269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55737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73148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36193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p:cNvSpPr>
            <a:spLocks noGrp="1" noRot="1" noChangeAspect="1" noChangeArrowheads="1" noTextEdit="1"/>
          </p:cNvSpPr>
          <p:nvPr>
            <p:ph type="sldImg"/>
          </p:nvPr>
        </p:nvSpPr>
        <p:spPr>
          <a:xfrm>
            <a:off x="417513" y="703263"/>
            <a:ext cx="6162675" cy="3467100"/>
          </a:xfrm>
          <a:ln/>
        </p:spPr>
      </p:sp>
      <p:sp>
        <p:nvSpPr>
          <p:cNvPr id="11264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32238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18661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09862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65561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7231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856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669564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734591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44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68843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9588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78394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21421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287278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4056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5216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5457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012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088744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1282337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8114402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6258744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0292110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995317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581134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9721092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5565643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190995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23963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38816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706323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19094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7281869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2500076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444026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2/19/21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8382784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509621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6353267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5765677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757178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47990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46337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77386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68817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1229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2/19/21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3829738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0702875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9908727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5810530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40886163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808452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6998440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1634987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2/19/21</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1408436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2/19/21</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34877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2/19/21</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0730530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2/19/21</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334373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2/19/21</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0532447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2/19/21</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7641888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2/19/21</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7037185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2/19/21</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5390897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2/19/21</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2050595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2/19/21</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1030981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2/19/21</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8173884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541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41211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9954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769104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0149638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2128491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616155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6893720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9724668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5390750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28917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2/19/21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73353728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0347660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426881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048523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985895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23491657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53405955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99421681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2556819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3059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696631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12174811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7828332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16555465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5915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2.jpe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image" Target="../media/image2.jpeg"/><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heme" Target="../theme/theme8.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6: </a:t>
            </a:r>
            <a:r>
              <a:rPr lang="en-US" altLang="en-US" sz="1050" i="1" dirty="0" err="1">
                <a:solidFill>
                  <a:schemeClr val="bg1"/>
                </a:solidFill>
              </a:rPr>
              <a:t>ER_SQL_Final_Project</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915283"/>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5166097"/>
      </p:ext>
    </p:extLst>
  </p:cSld>
  <p:clrMap bg1="lt1" tx1="dk1" bg2="lt2" tx2="dk2" accent1="accent1" accent2="accent2" accent3="accent3" accent4="accent4" accent5="accent5" accent6="accent6" hlink="hlink" folHlink="folHlink"/>
  <p:sldLayoutIdLst>
    <p:sldLayoutId id="2147493667" r:id="rId1"/>
    <p:sldLayoutId id="2147493668" r:id="rId2"/>
    <p:sldLayoutId id="2147493669" r:id="rId3"/>
    <p:sldLayoutId id="2147493670" r:id="rId4"/>
    <p:sldLayoutId id="2147493671" r:id="rId5"/>
    <p:sldLayoutId id="2147493672" r:id="rId6"/>
    <p:sldLayoutId id="2147493673" r:id="rId7"/>
    <p:sldLayoutId id="2147493674" r:id="rId8"/>
    <p:sldLayoutId id="2147493675" r:id="rId9"/>
    <p:sldLayoutId id="2147493676" r:id="rId10"/>
    <p:sldLayoutId id="2147493677" r:id="rId11"/>
    <p:sldLayoutId id="214749367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8764965"/>
      </p:ext>
    </p:extLst>
  </p:cSld>
  <p:clrMap bg1="lt1" tx1="dk1" bg2="lt2" tx2="dk2" accent1="accent1" accent2="accent2" accent3="accent3" accent4="accent4" accent5="accent5" accent6="accent6" hlink="hlink" folHlink="folHlink"/>
  <p:sldLayoutIdLst>
    <p:sldLayoutId id="2147493696" r:id="rId1"/>
    <p:sldLayoutId id="2147493697" r:id="rId2"/>
    <p:sldLayoutId id="2147493698" r:id="rId3"/>
    <p:sldLayoutId id="2147493699" r:id="rId4"/>
    <p:sldLayoutId id="2147493700" r:id="rId5"/>
    <p:sldLayoutId id="2147493701" r:id="rId6"/>
    <p:sldLayoutId id="2147493702" r:id="rId7"/>
    <p:sldLayoutId id="2147493703" r:id="rId8"/>
    <p:sldLayoutId id="2147493704" r:id="rId9"/>
    <p:sldLayoutId id="2147493705" r:id="rId10"/>
    <p:sldLayoutId id="2147493706" r:id="rId11"/>
    <p:sldLayoutId id="214749370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0989390"/>
      </p:ext>
    </p:extLst>
  </p:cSld>
  <p:clrMap bg1="lt1" tx1="dk1" bg2="lt2" tx2="dk2" accent1="accent1" accent2="accent2" accent3="accent3" accent4="accent4" accent5="accent5" accent6="accent6" hlink="hlink" folHlink="folHlink"/>
  <p:sldLayoutIdLst>
    <p:sldLayoutId id="2147493709" r:id="rId1"/>
    <p:sldLayoutId id="2147493710" r:id="rId2"/>
    <p:sldLayoutId id="2147493711" r:id="rId3"/>
    <p:sldLayoutId id="2147493712" r:id="rId4"/>
    <p:sldLayoutId id="2147493713" r:id="rId5"/>
    <p:sldLayoutId id="2147493714" r:id="rId6"/>
    <p:sldLayoutId id="2147493715" r:id="rId7"/>
    <p:sldLayoutId id="2147493716" r:id="rId8"/>
    <p:sldLayoutId id="2147493717" r:id="rId9"/>
    <p:sldLayoutId id="2147493718" r:id="rId10"/>
    <p:sldLayoutId id="2147493719" r:id="rId11"/>
    <p:sldLayoutId id="2147493720" r:id="rId12"/>
    <p:sldLayoutId id="2147493721"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930C750-AE18-EC43-9491-942A17C3900E}" type="datetimeFigureOut">
              <a:rPr lang="en-US" smtClean="0"/>
              <a:t>2/19/21</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3323063715"/>
      </p:ext>
    </p:extLst>
  </p:cSld>
  <p:clrMap bg1="lt1" tx1="dk1" bg2="lt2" tx2="dk2" accent1="accent1" accent2="accent2" accent3="accent3" accent4="accent4" accent5="accent5" accent6="accent6" hlink="hlink" folHlink="folHlink"/>
  <p:sldLayoutIdLst>
    <p:sldLayoutId id="2147493723" r:id="rId1"/>
    <p:sldLayoutId id="2147493724" r:id="rId2"/>
    <p:sldLayoutId id="2147493725" r:id="rId3"/>
    <p:sldLayoutId id="2147493726" r:id="rId4"/>
    <p:sldLayoutId id="2147493727" r:id="rId5"/>
    <p:sldLayoutId id="2147493728" r:id="rId6"/>
    <p:sldLayoutId id="2147493729" r:id="rId7"/>
    <p:sldLayoutId id="2147493730" r:id="rId8"/>
    <p:sldLayoutId id="2147493731" r:id="rId9"/>
    <p:sldLayoutId id="2147493732" r:id="rId10"/>
    <p:sldLayoutId id="214749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5"/>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2980907"/>
      </p:ext>
    </p:extLst>
  </p:cSld>
  <p:clrMap bg1="lt1" tx1="dk1" bg2="lt2" tx2="dk2" accent1="accent1" accent2="accent2" accent3="accent3" accent4="accent4" accent5="accent5" accent6="accent6" hlink="hlink" folHlink="folHlink"/>
  <p:sldLayoutIdLst>
    <p:sldLayoutId id="2147493735" r:id="rId1"/>
    <p:sldLayoutId id="2147493736" r:id="rId2"/>
    <p:sldLayoutId id="2147493737" r:id="rId3"/>
    <p:sldLayoutId id="2147493738" r:id="rId4"/>
    <p:sldLayoutId id="2147493739" r:id="rId5"/>
    <p:sldLayoutId id="2147493740" r:id="rId6"/>
    <p:sldLayoutId id="2147493741" r:id="rId7"/>
    <p:sldLayoutId id="2147493742" r:id="rId8"/>
    <p:sldLayoutId id="2147493743" r:id="rId9"/>
    <p:sldLayoutId id="2147493744" r:id="rId10"/>
    <p:sldLayoutId id="2147493745" r:id="rId11"/>
    <p:sldLayoutId id="2147493746" r:id="rId12"/>
    <p:sldLayoutId id="2147493747"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6146908"/>
      </p:ext>
    </p:extLst>
  </p:cSld>
  <p:clrMap bg1="lt1" tx1="dk1" bg2="lt2" tx2="dk2" accent1="accent1" accent2="accent2" accent3="accent3" accent4="accent4" accent5="accent5" accent6="accent6" hlink="hlink" folHlink="folHlink"/>
  <p:sldLayoutIdLst>
    <p:sldLayoutId id="2147493749" r:id="rId1"/>
    <p:sldLayoutId id="2147493750" r:id="rId2"/>
    <p:sldLayoutId id="2147493751" r:id="rId3"/>
    <p:sldLayoutId id="2147493752" r:id="rId4"/>
    <p:sldLayoutId id="2147493753" r:id="rId5"/>
    <p:sldLayoutId id="2147493754" r:id="rId6"/>
    <p:sldLayoutId id="2147493755" r:id="rId7"/>
    <p:sldLayoutId id="2147493756" r:id="rId8"/>
    <p:sldLayoutId id="2147493757" r:id="rId9"/>
    <p:sldLayoutId id="2147493758" r:id="rId10"/>
    <p:sldLayoutId id="2147493759" r:id="rId11"/>
    <p:sldLayoutId id="214749376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34.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34.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1.xml"/><Relationship Id="rId1" Type="http://schemas.openxmlformats.org/officeDocument/2006/relationships/slideLayout" Target="../slideLayouts/slideLayout5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59.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59.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59.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9.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59.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70.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46.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4.xml"/><Relationship Id="rId1" Type="http://schemas.openxmlformats.org/officeDocument/2006/relationships/slideLayout" Target="../slideLayouts/slideLayout22.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9.xml"/><Relationship Id="rId1" Type="http://schemas.openxmlformats.org/officeDocument/2006/relationships/slideLayout" Target="../slideLayouts/slideLayout22.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kaggle.com/gulsahdemiryurek/harry-potter-dataset"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Data_scraping" TargetMode="External"/><Relationship Id="rId2" Type="http://schemas.openxmlformats.org/officeDocument/2006/relationships/hyperlink" Target="https://en.wikipedia.org/wiki/Character_encoding" TargetMode="Externa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3.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39.tiff"/></Relationships>
</file>

<file path=ppt/slides/_rels/slide7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3" Type="http://schemas.openxmlformats.org/officeDocument/2006/relationships/hyperlink" Target="https://www.w3schools.com/java/java_regex.asp" TargetMode="External"/><Relationship Id="rId7" Type="http://schemas.openxmlformats.org/officeDocument/2006/relationships/image" Target="../media/image43.tiff"/><Relationship Id="rId2" Type="http://schemas.openxmlformats.org/officeDocument/2006/relationships/hyperlink" Target="https://docs.python.org/3/library/re.html" TargetMode="Externa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en.wikipedia.org/wiki/SNOBOL"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6: Finishing SQL and ER; Project Discussion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3335E1-2FEC-D243-B3B8-0644DC9CE0FE}"/>
              </a:ext>
            </a:extLst>
          </p:cNvPr>
          <p:cNvSpPr>
            <a:spLocks noGrp="1"/>
          </p:cNvSpPr>
          <p:nvPr>
            <p:ph idx="1"/>
          </p:nvPr>
        </p:nvSpPr>
        <p:spPr/>
        <p:txBody>
          <a:bodyPr/>
          <a:lstStyle/>
          <a:p>
            <a:r>
              <a:rPr lang="en-US" dirty="0"/>
              <a:t>Multivalued and composite attributes</a:t>
            </a:r>
          </a:p>
          <a:p>
            <a:pPr lvl="1"/>
            <a:r>
              <a:rPr lang="en-US" dirty="0"/>
              <a:t>Can result in some very strange SQL.</a:t>
            </a:r>
          </a:p>
          <a:p>
            <a:pPr lvl="1"/>
            <a:r>
              <a:rPr lang="en-US" dirty="0"/>
              <a:t>And are impossible to index properly.</a:t>
            </a:r>
          </a:p>
          <a:p>
            <a:pPr lvl="1"/>
            <a:r>
              <a:rPr lang="en-US" dirty="0"/>
              <a:t>Which results in awkward and slow queries.</a:t>
            </a:r>
          </a:p>
          <a:p>
            <a:r>
              <a:rPr lang="en-US" dirty="0"/>
              <a:t>Multivalued and composite attributes can also compromise integrity.</a:t>
            </a:r>
          </a:p>
          <a:p>
            <a:pPr lvl="1"/>
            <a:r>
              <a:rPr lang="en-US" dirty="0"/>
              <a:t>Foreign keys are an example.</a:t>
            </a:r>
          </a:p>
          <a:p>
            <a:pPr lvl="1"/>
            <a:r>
              <a:rPr lang="en-US" dirty="0"/>
              <a:t>I cannot define a foreign key that ensures that:</a:t>
            </a:r>
          </a:p>
          <a:p>
            <a:pPr lvl="2"/>
            <a:r>
              <a:rPr lang="en-US" dirty="0"/>
              <a:t>Each element in “tt0162222,tt0120815,tt0109830,tt0094737”</a:t>
            </a:r>
          </a:p>
          <a:p>
            <a:pPr lvl="2"/>
            <a:r>
              <a:rPr lang="en-US" dirty="0"/>
              <a:t>Has a corresponding row in in another table.</a:t>
            </a:r>
          </a:p>
          <a:p>
            <a:r>
              <a:rPr lang="en-US" dirty="0"/>
              <a:t>How do you handle these situations?</a:t>
            </a:r>
          </a:p>
          <a:p>
            <a:pPr lvl="1"/>
            <a:r>
              <a:rPr lang="en-US" dirty="0"/>
              <a:t>Decompose composite attributes into columns or a separate table.</a:t>
            </a:r>
          </a:p>
          <a:p>
            <a:pPr lvl="1"/>
            <a:r>
              <a:rPr lang="en-US" dirty="0"/>
              <a:t>Multi-valued attributes are a many-to-many pattern.</a:t>
            </a:r>
          </a:p>
        </p:txBody>
      </p:sp>
      <p:sp>
        <p:nvSpPr>
          <p:cNvPr id="3" name="Title 2">
            <a:extLst>
              <a:ext uri="{FF2B5EF4-FFF2-40B4-BE49-F238E27FC236}">
                <a16:creationId xmlns:a16="http://schemas.microsoft.com/office/drawing/2014/main" id="{BC6A504B-8CEB-6349-831C-DD9E9910A075}"/>
              </a:ext>
            </a:extLst>
          </p:cNvPr>
          <p:cNvSpPr>
            <a:spLocks noGrp="1"/>
          </p:cNvSpPr>
          <p:nvPr>
            <p:ph type="title"/>
          </p:nvPr>
        </p:nvSpPr>
        <p:spPr/>
        <p:txBody>
          <a:bodyPr/>
          <a:lstStyle/>
          <a:p>
            <a:r>
              <a:rPr lang="en-US" dirty="0"/>
              <a:t>Multivalued and Composite Attributes</a:t>
            </a:r>
          </a:p>
        </p:txBody>
      </p:sp>
    </p:spTree>
    <p:extLst>
      <p:ext uri="{BB962C8B-B14F-4D97-AF65-F5344CB8AC3E}">
        <p14:creationId xmlns:p14="http://schemas.microsoft.com/office/powerpoint/2010/main" val="3333214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r>
              <a:rPr lang="en-US" altLang="en-US" sz="2800" i="1" dirty="0">
                <a:solidFill>
                  <a:prstClr val="white"/>
                </a:solidFill>
              </a:rPr>
              <a:t>, Procedures, Triggers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E2DAA967-C31B-1947-8724-0382FB490A0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 COMS W4111_002_2021_1: Lecture 6: </a:t>
            </a:r>
            <a:r>
              <a:rPr lang="en-US" altLang="en-US" sz="800" dirty="0" err="1">
                <a:solidFill>
                  <a:schemeClr val="bg1"/>
                </a:solidFill>
              </a:rPr>
              <a:t>SQL_ER_Final_Project</a:t>
            </a:r>
            <a:r>
              <a:rPr lang="en-US" altLang="en-US" sz="800" dirty="0">
                <a:solidFill>
                  <a:schemeClr val="bg1"/>
                </a:solidFill>
              </a:rPr>
              <a:t>	</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1092581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(Reminder)</a:t>
            </a:r>
          </a:p>
        </p:txBody>
      </p:sp>
      <p:sp>
        <p:nvSpPr>
          <p:cNvPr id="8" name="TextBox 9">
            <a:extLst>
              <a:ext uri="{FF2B5EF4-FFF2-40B4-BE49-F238E27FC236}">
                <a16:creationId xmlns:a16="http://schemas.microsoft.com/office/drawing/2014/main" id="{8196B63E-00B9-E140-8ED5-9876D374F0E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 COMS W4111_002_2021_1: Lecture 6: </a:t>
            </a:r>
            <a:r>
              <a:rPr lang="en-US" altLang="en-US" sz="800" dirty="0" err="1">
                <a:solidFill>
                  <a:schemeClr val="bg1"/>
                </a:solidFill>
              </a:rPr>
              <a:t>SQL_ER_Final_Project</a:t>
            </a:r>
            <a:r>
              <a:rPr lang="en-US" altLang="en-US" sz="800" dirty="0">
                <a:solidFill>
                  <a:schemeClr val="bg1"/>
                </a:solidFill>
              </a:rPr>
              <a:t>	</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444619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848600" cy="156966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programming language, runtime and tools for functions, procedures and triggers are not easy to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My view is that calling external functions is an anti-pattern (bad idea).</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External code degrades the reliability, security and performance of the database.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Databases are often mission critical and the heart of environments.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sz="1200" dirty="0">
              <a:solidFill>
                <a:srgbClr val="FF0000"/>
              </a:solidFill>
            </a:endParaRP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We covered the language and functions in the last lecture.</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cover </a:t>
            </a:r>
            <a:r>
              <a:rPr kumimoji="0" lang="en-US" sz="1200" b="0" i="0" u="sng" strike="noStrike" kern="1200" cap="none" spc="0" normalizeH="0" baseline="0" noProof="0" dirty="0">
                <a:ln>
                  <a:noFill/>
                </a:ln>
                <a:solidFill>
                  <a:srgbClr val="FF0000"/>
                </a:solidFill>
                <a:effectLst/>
                <a:uLnTx/>
                <a:uFillTx/>
                <a:latin typeface="Calibri" charset="0"/>
                <a:ea typeface="ＭＳ Ｐゴシック" charset="-128"/>
                <a:cs typeface="+mn-cs"/>
              </a:rPr>
              <a:t>triggers</a:t>
            </a:r>
            <a:r>
              <a:rPr kumimoji="0" lang="en-US" sz="1200" b="0" i="1" u="sng" strike="noStrike" kern="1200" cap="none" spc="0" normalizeH="0" baseline="0" noProof="0" dirty="0">
                <a:ln>
                  <a:noFill/>
                </a:ln>
                <a:solidFill>
                  <a:srgbClr val="FF0000"/>
                </a:solidFill>
                <a:effectLst/>
                <a:uLnTx/>
                <a:uFillTx/>
                <a:latin typeface="Calibri" charset="0"/>
                <a:ea typeface="ＭＳ Ｐゴシック" charset="-128"/>
                <a:cs typeface="+mn-cs"/>
              </a:rPr>
              <a:t> </a:t>
            </a:r>
            <a:r>
              <a:rPr kumimoji="0" lang="en-US" sz="1200" b="0" strike="noStrike" kern="1200" cap="none" spc="0" normalizeH="0" baseline="0" noProof="0" dirty="0">
                <a:ln>
                  <a:noFill/>
                </a:ln>
                <a:solidFill>
                  <a:srgbClr val="FF0000"/>
                </a:solidFill>
                <a:effectLst/>
                <a:uLnTx/>
                <a:uFillTx/>
                <a:latin typeface="Calibri" charset="0"/>
                <a:ea typeface="ＭＳ Ｐゴシック" charset="-128"/>
                <a:cs typeface="+mn-cs"/>
              </a:rPr>
              <a:t>in this lecture.</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51220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Triggers</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82762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Tree>
    <p:extLst>
      <p:ext uri="{BB962C8B-B14F-4D97-AF65-F5344CB8AC3E}">
        <p14:creationId xmlns:p14="http://schemas.microsoft.com/office/powerpoint/2010/main" val="297638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extLst>
      <p:ext uri="{BB962C8B-B14F-4D97-AF65-F5344CB8AC3E}">
        <p14:creationId xmlns:p14="http://schemas.microsoft.com/office/powerpoint/2010/main" val="2746791837"/>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extLst>
      <p:ext uri="{BB962C8B-B14F-4D97-AF65-F5344CB8AC3E}">
        <p14:creationId xmlns:p14="http://schemas.microsoft.com/office/powerpoint/2010/main" val="3903827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extLst>
      <p:ext uri="{BB962C8B-B14F-4D97-AF65-F5344CB8AC3E}">
        <p14:creationId xmlns:p14="http://schemas.microsoft.com/office/powerpoint/2010/main" val="689446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extLst>
      <p:ext uri="{BB962C8B-B14F-4D97-AF65-F5344CB8AC3E}">
        <p14:creationId xmlns:p14="http://schemas.microsoft.com/office/powerpoint/2010/main" val="1030117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6: Finishing SQL and ER; Project Discussion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Rounded Rectangle 7">
            <a:extLst>
              <a:ext uri="{FF2B5EF4-FFF2-40B4-BE49-F238E27FC236}">
                <a16:creationId xmlns:a16="http://schemas.microsoft.com/office/drawing/2014/main" id="{725D58F1-E60A-A849-9B2B-1065EE52D582}"/>
              </a:ext>
            </a:extLst>
          </p:cNvPr>
          <p:cNvSpPr/>
          <p:nvPr/>
        </p:nvSpPr>
        <p:spPr>
          <a:xfrm>
            <a:off x="74615" y="3356555"/>
            <a:ext cx="8915398" cy="1294171"/>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couple of minutes.</a:t>
            </a:r>
          </a:p>
        </p:txBody>
      </p:sp>
    </p:spTree>
    <p:extLst>
      <p:ext uri="{BB962C8B-B14F-4D97-AF65-F5344CB8AC3E}">
        <p14:creationId xmlns:p14="http://schemas.microsoft.com/office/powerpoint/2010/main" val="2439326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extLst>
      <p:ext uri="{BB962C8B-B14F-4D97-AF65-F5344CB8AC3E}">
        <p14:creationId xmlns:p14="http://schemas.microsoft.com/office/powerpoint/2010/main" val="3746030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Materialized Views</a:t>
            </a:r>
          </a:p>
        </p:txBody>
      </p:sp>
      <p:sp>
        <p:nvSpPr>
          <p:cNvPr id="109571" name="Rectangle 3"/>
          <p:cNvSpPr>
            <a:spLocks noGrp="1" noChangeArrowheads="1"/>
          </p:cNvSpPr>
          <p:nvPr>
            <p:ph type="body" idx="1"/>
          </p:nvPr>
        </p:nvSpPr>
        <p:spPr>
          <a:xfrm>
            <a:off x="1719263" y="902638"/>
            <a:ext cx="5749076" cy="2626947"/>
          </a:xfrm>
        </p:spPr>
        <p:txBody>
          <a:bodyPr/>
          <a:lstStyle/>
          <a:p>
            <a:r>
              <a:rPr lang="en-US" altLang="en-US" dirty="0"/>
              <a:t>Certain database systems allow view relations to be physically stored.</a:t>
            </a:r>
          </a:p>
          <a:p>
            <a:pPr lvl="1"/>
            <a:r>
              <a:rPr lang="en-US" altLang="en-US" dirty="0"/>
              <a:t> Physical copy created when the view is defined.</a:t>
            </a:r>
          </a:p>
          <a:p>
            <a:pPr lvl="1"/>
            <a:r>
              <a:rPr lang="en-US" altLang="en-US" dirty="0"/>
              <a:t>Such views are called </a:t>
            </a:r>
            <a:r>
              <a:rPr lang="en-US" altLang="en-US" b="1" dirty="0">
                <a:solidFill>
                  <a:srgbClr val="002060"/>
                </a:solidFill>
              </a:rPr>
              <a:t>Materialized view</a:t>
            </a:r>
            <a:r>
              <a:rPr lang="en-US" altLang="en-US" dirty="0"/>
              <a:t>:</a:t>
            </a:r>
          </a:p>
          <a:p>
            <a:r>
              <a:rPr lang="en-US" altLang="en-US" dirty="0"/>
              <a:t>If relations used in the query are updated, the materialized view result becomes out of date</a:t>
            </a:r>
          </a:p>
          <a:p>
            <a:pPr lvl="1"/>
            <a:r>
              <a:rPr lang="en-US" altLang="en-US" dirty="0"/>
              <a:t>Need to </a:t>
            </a:r>
            <a:r>
              <a:rPr lang="en-US" altLang="en-US" b="1" dirty="0">
                <a:solidFill>
                  <a:srgbClr val="002060"/>
                </a:solidFill>
              </a:rPr>
              <a:t>maintain</a:t>
            </a:r>
            <a:r>
              <a:rPr lang="en-US" altLang="en-US" dirty="0"/>
              <a:t> the view, by updating the view whenever the underlying relations are updated.</a:t>
            </a:r>
          </a:p>
        </p:txBody>
      </p:sp>
    </p:spTree>
    <p:extLst>
      <p:ext uri="{BB962C8B-B14F-4D97-AF65-F5344CB8AC3E}">
        <p14:creationId xmlns:p14="http://schemas.microsoft.com/office/powerpoint/2010/main" val="1496569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880A8-C81D-8C40-BC20-C1C181C192C8}"/>
              </a:ext>
            </a:extLst>
          </p:cNvPr>
          <p:cNvSpPr>
            <a:spLocks noGrp="1"/>
          </p:cNvSpPr>
          <p:nvPr>
            <p:ph type="title"/>
          </p:nvPr>
        </p:nvSpPr>
        <p:spPr/>
        <p:txBody>
          <a:bodyPr/>
          <a:lstStyle/>
          <a:p>
            <a:r>
              <a:rPr lang="en-US" dirty="0"/>
              <a:t>Trigger Example – Violating when not to Use</a:t>
            </a:r>
          </a:p>
        </p:txBody>
      </p:sp>
      <p:pic>
        <p:nvPicPr>
          <p:cNvPr id="4" name="Picture 3">
            <a:extLst>
              <a:ext uri="{FF2B5EF4-FFF2-40B4-BE49-F238E27FC236}">
                <a16:creationId xmlns:a16="http://schemas.microsoft.com/office/drawing/2014/main" id="{DACE7007-D4EE-E749-985D-807AF9AD78F8}"/>
              </a:ext>
            </a:extLst>
          </p:cNvPr>
          <p:cNvPicPr>
            <a:picLocks noChangeAspect="1"/>
          </p:cNvPicPr>
          <p:nvPr/>
        </p:nvPicPr>
        <p:blipFill>
          <a:blip r:embed="rId2"/>
          <a:stretch>
            <a:fillRect/>
          </a:stretch>
        </p:blipFill>
        <p:spPr>
          <a:xfrm>
            <a:off x="123387" y="1200150"/>
            <a:ext cx="8897226" cy="3409950"/>
          </a:xfrm>
          <a:prstGeom prst="rect">
            <a:avLst/>
          </a:prstGeom>
        </p:spPr>
      </p:pic>
      <p:sp>
        <p:nvSpPr>
          <p:cNvPr id="5" name="TextBox 4">
            <a:extLst>
              <a:ext uri="{FF2B5EF4-FFF2-40B4-BE49-F238E27FC236}">
                <a16:creationId xmlns:a16="http://schemas.microsoft.com/office/drawing/2014/main" id="{1801F694-B102-6A40-A708-993099E3C4CB}"/>
              </a:ext>
            </a:extLst>
          </p:cNvPr>
          <p:cNvSpPr txBox="1"/>
          <p:nvPr/>
        </p:nvSpPr>
        <p:spPr>
          <a:xfrm>
            <a:off x="381000" y="590550"/>
            <a:ext cx="8153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Materialized view support, especially update, is inconsistent.</a:t>
            </a:r>
          </a:p>
          <a:p>
            <a:pPr marL="285750" indent="-285750">
              <a:buFont typeface="Arial" panose="020B0604020202020204" pitchFamily="34" charset="0"/>
              <a:buChar char="•"/>
            </a:pPr>
            <a:r>
              <a:rPr lang="en-US" dirty="0"/>
              <a:t>We are going to use triggers to keep a materialized view (copy table) up to date.</a:t>
            </a:r>
          </a:p>
        </p:txBody>
      </p:sp>
      <p:sp>
        <p:nvSpPr>
          <p:cNvPr id="6" name="TextBox 5">
            <a:extLst>
              <a:ext uri="{FF2B5EF4-FFF2-40B4-BE49-F238E27FC236}">
                <a16:creationId xmlns:a16="http://schemas.microsoft.com/office/drawing/2014/main" id="{E685F915-870D-064A-950F-AB4497664224}"/>
              </a:ext>
            </a:extLst>
          </p:cNvPr>
          <p:cNvSpPr txBox="1"/>
          <p:nvPr/>
        </p:nvSpPr>
        <p:spPr>
          <a:xfrm>
            <a:off x="4572000" y="3946998"/>
            <a:ext cx="2279855" cy="646331"/>
          </a:xfrm>
          <a:prstGeom prst="rect">
            <a:avLst/>
          </a:prstGeom>
          <a:noFill/>
        </p:spPr>
        <p:txBody>
          <a:bodyPr wrap="none" rtlCol="0">
            <a:spAutoFit/>
          </a:bodyPr>
          <a:lstStyle/>
          <a:p>
            <a:r>
              <a:rPr lang="en-US" dirty="0">
                <a:solidFill>
                  <a:srgbClr val="FF0000"/>
                </a:solidFill>
              </a:rPr>
              <a:t>Back to the Notebook.</a:t>
            </a:r>
            <a:br>
              <a:rPr lang="en-US" dirty="0">
                <a:solidFill>
                  <a:srgbClr val="FF0000"/>
                </a:solidFill>
              </a:rPr>
            </a:br>
            <a:r>
              <a:rPr lang="en-US" dirty="0">
                <a:solidFill>
                  <a:srgbClr val="FF0000"/>
                </a:solidFill>
              </a:rPr>
              <a:t>Write a Trigger.</a:t>
            </a:r>
          </a:p>
        </p:txBody>
      </p:sp>
    </p:spTree>
    <p:extLst>
      <p:ext uri="{BB962C8B-B14F-4D97-AF65-F5344CB8AC3E}">
        <p14:creationId xmlns:p14="http://schemas.microsoft.com/office/powerpoint/2010/main" val="308890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00088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3030883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a:xfrm>
            <a:off x="152400" y="3554594"/>
            <a:ext cx="8839200" cy="1074556"/>
          </a:xfrm>
        </p:spPr>
        <p:txBody>
          <a:bodyPr/>
          <a:lstStyle/>
          <a:p>
            <a:pPr marL="0" indent="0">
              <a:buNone/>
            </a:pPr>
            <a:r>
              <a:rPr lang="en-US" sz="1600" dirty="0"/>
              <a:t>A </a:t>
            </a:r>
            <a:r>
              <a:rPr lang="en-US" sz="1600" i="1" dirty="0"/>
              <a:t>trigger</a:t>
            </a:r>
            <a:r>
              <a:rPr lang="en-US" sz="1600" dirty="0"/>
              <a:t> has capabilities like a procedure, except ...</a:t>
            </a:r>
          </a:p>
          <a:p>
            <a:pPr marL="685800" lvl="1"/>
            <a:r>
              <a:rPr lang="en-US" sz="1400" dirty="0"/>
              <a:t>You do not call it. The DB engine calls it before or after an INSERT, UPDATE, DELETE.</a:t>
            </a:r>
          </a:p>
          <a:p>
            <a:pPr marL="685800" lvl="1"/>
            <a:r>
              <a:rPr lang="en-US" sz="1400" dirty="0"/>
              <a:t>The inputs are the list of incoming new, modified rows.</a:t>
            </a:r>
          </a:p>
          <a:p>
            <a:pPr marL="685800" lvl="1"/>
            <a:r>
              <a:rPr lang="en-US" sz="14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838200" y="444319"/>
            <a:ext cx="6781800" cy="3110274"/>
          </a:xfrm>
          <a:prstGeom prst="rect">
            <a:avLst/>
          </a:prstGeom>
        </p:spPr>
      </p:pic>
    </p:spTree>
    <p:extLst>
      <p:ext uri="{BB962C8B-B14F-4D97-AF65-F5344CB8AC3E}">
        <p14:creationId xmlns:p14="http://schemas.microsoft.com/office/powerpoint/2010/main" val="3324665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Complex Examples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Columbia Courses, Sections, Enrollments </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(Part II – Students and Faculty)</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57758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IsA</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 Inheritance, Generalization, Specialization</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94278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C6D00-3BC2-7D4B-8A9B-DA2146AD0039}"/>
              </a:ext>
            </a:extLst>
          </p:cNvPr>
          <p:cNvSpPr>
            <a:spLocks noGrp="1"/>
          </p:cNvSpPr>
          <p:nvPr>
            <p:ph idx="1"/>
          </p:nvPr>
        </p:nvSpPr>
        <p:spPr/>
        <p:txBody>
          <a:bodyPr/>
          <a:lstStyle/>
          <a:p>
            <a:r>
              <a:rPr lang="en-US" sz="1600" dirty="0"/>
              <a:t>We modelled </a:t>
            </a:r>
            <a:r>
              <a:rPr lang="en-US" sz="1600" i="1" dirty="0"/>
              <a:t>course.</a:t>
            </a:r>
          </a:p>
          <a:p>
            <a:r>
              <a:rPr lang="en-US" sz="1600" dirty="0"/>
              <a:t>To </a:t>
            </a:r>
            <a:r>
              <a:rPr lang="en-US" sz="1600" i="1" dirty="0"/>
              <a:t>enroll</a:t>
            </a:r>
            <a:r>
              <a:rPr lang="en-US" sz="1600" dirty="0"/>
              <a:t> students in courses, we need ...</a:t>
            </a:r>
          </a:p>
          <a:p>
            <a:pPr lvl="1"/>
            <a:r>
              <a:rPr lang="en-US" sz="1400" dirty="0"/>
              <a:t>Sections</a:t>
            </a:r>
          </a:p>
          <a:p>
            <a:pPr lvl="1"/>
            <a:r>
              <a:rPr lang="en-US" sz="1400" dirty="0"/>
              <a:t>Faculty</a:t>
            </a:r>
          </a:p>
          <a:p>
            <a:pPr lvl="1"/>
            <a:r>
              <a:rPr lang="en-US" sz="1400" dirty="0"/>
              <a:t>Students</a:t>
            </a:r>
          </a:p>
          <a:p>
            <a:r>
              <a:rPr lang="en-US" sz="1600" dirty="0"/>
              <a:t>Let’s focus on the “people aspect.” We have</a:t>
            </a:r>
          </a:p>
          <a:p>
            <a:pPr lvl="1"/>
            <a:r>
              <a:rPr lang="en-US" sz="1400" dirty="0"/>
              <a:t>People</a:t>
            </a:r>
          </a:p>
          <a:p>
            <a:pPr lvl="1"/>
            <a:r>
              <a:rPr lang="en-US" sz="1400" dirty="0"/>
              <a:t>A </a:t>
            </a:r>
            <a:r>
              <a:rPr lang="en-US" sz="1400" i="1" dirty="0"/>
              <a:t>Faculty</a:t>
            </a:r>
            <a:r>
              <a:rPr lang="en-US" sz="1400" dirty="0"/>
              <a:t> </a:t>
            </a:r>
            <a:r>
              <a:rPr lang="en-US" sz="1400" b="1" dirty="0"/>
              <a:t>is a </a:t>
            </a:r>
            <a:r>
              <a:rPr lang="en-US" sz="1400" i="1" dirty="0"/>
              <a:t>People.</a:t>
            </a:r>
          </a:p>
          <a:p>
            <a:pPr lvl="1"/>
            <a:r>
              <a:rPr lang="en-US" sz="1400" dirty="0"/>
              <a:t>A </a:t>
            </a:r>
            <a:r>
              <a:rPr lang="en-US" sz="1400" i="1" dirty="0"/>
              <a:t>Student</a:t>
            </a:r>
            <a:r>
              <a:rPr lang="en-US" sz="1400" dirty="0"/>
              <a:t> </a:t>
            </a:r>
            <a:r>
              <a:rPr lang="en-US" sz="1400" b="1" dirty="0"/>
              <a:t>is a </a:t>
            </a:r>
            <a:r>
              <a:rPr lang="en-US" sz="1400" i="1" dirty="0"/>
              <a:t>People.</a:t>
            </a:r>
          </a:p>
          <a:p>
            <a:r>
              <a:rPr lang="en-US" sz="1600" dirty="0"/>
              <a:t>“In object-oriented programming, inheritance is the mechanism of basing an object or class upon another object (prototype-based inheritance) or class (class-based inheritance), retaining similar implementation. Also defined as deriving new classes (sub classes) from existing ones such as super class or base class and then forming them into a hierarchy of classes.”</a:t>
            </a:r>
          </a:p>
          <a:p>
            <a:r>
              <a:rPr lang="en-US" sz="1600" dirty="0"/>
              <a:t>This is a new type of relationship in ER modeling.</a:t>
            </a:r>
          </a:p>
        </p:txBody>
      </p:sp>
      <p:sp>
        <p:nvSpPr>
          <p:cNvPr id="3" name="Title 2">
            <a:extLst>
              <a:ext uri="{FF2B5EF4-FFF2-40B4-BE49-F238E27FC236}">
                <a16:creationId xmlns:a16="http://schemas.microsoft.com/office/drawing/2014/main" id="{1127E235-0449-6245-A57C-8740167A67C5}"/>
              </a:ext>
            </a:extLst>
          </p:cNvPr>
          <p:cNvSpPr>
            <a:spLocks noGrp="1"/>
          </p:cNvSpPr>
          <p:nvPr>
            <p:ph type="title"/>
          </p:nvPr>
        </p:nvSpPr>
        <p:spPr/>
        <p:txBody>
          <a:bodyPr/>
          <a:lstStyle/>
          <a:p>
            <a:r>
              <a:rPr lang="en-US" dirty="0"/>
              <a:t>Faculty and Students</a:t>
            </a:r>
          </a:p>
        </p:txBody>
      </p:sp>
      <p:pic>
        <p:nvPicPr>
          <p:cNvPr id="4" name="Picture 3">
            <a:extLst>
              <a:ext uri="{FF2B5EF4-FFF2-40B4-BE49-F238E27FC236}">
                <a16:creationId xmlns:a16="http://schemas.microsoft.com/office/drawing/2014/main" id="{CC8D20B5-BFB6-4847-93E1-F63EB10A23E3}"/>
              </a:ext>
            </a:extLst>
          </p:cNvPr>
          <p:cNvPicPr>
            <a:picLocks noChangeAspect="1"/>
          </p:cNvPicPr>
          <p:nvPr/>
        </p:nvPicPr>
        <p:blipFill>
          <a:blip r:embed="rId2"/>
          <a:stretch>
            <a:fillRect/>
          </a:stretch>
        </p:blipFill>
        <p:spPr>
          <a:xfrm>
            <a:off x="4343400" y="666750"/>
            <a:ext cx="1625912" cy="2165531"/>
          </a:xfrm>
          <a:prstGeom prst="rect">
            <a:avLst/>
          </a:prstGeom>
        </p:spPr>
      </p:pic>
      <p:sp>
        <p:nvSpPr>
          <p:cNvPr id="5" name="TextBox 4">
            <a:extLst>
              <a:ext uri="{FF2B5EF4-FFF2-40B4-BE49-F238E27FC236}">
                <a16:creationId xmlns:a16="http://schemas.microsoft.com/office/drawing/2014/main" id="{E1C5D0A5-0A2F-DC4C-A23E-D37EB2D881CC}"/>
              </a:ext>
            </a:extLst>
          </p:cNvPr>
          <p:cNvSpPr txBox="1"/>
          <p:nvPr/>
        </p:nvSpPr>
        <p:spPr>
          <a:xfrm>
            <a:off x="4505884" y="514350"/>
            <a:ext cx="1056058" cy="307777"/>
          </a:xfrm>
          <a:prstGeom prst="rect">
            <a:avLst/>
          </a:prstGeom>
          <a:noFill/>
        </p:spPr>
        <p:txBody>
          <a:bodyPr wrap="none" rtlCol="0">
            <a:spAutoFit/>
          </a:bodyPr>
          <a:lstStyle/>
          <a:p>
            <a:r>
              <a:rPr lang="en-US" sz="1400" dirty="0"/>
              <a:t>ER Notation</a:t>
            </a:r>
          </a:p>
        </p:txBody>
      </p:sp>
    </p:spTree>
    <p:extLst>
      <p:ext uri="{BB962C8B-B14F-4D97-AF65-F5344CB8AC3E}">
        <p14:creationId xmlns:p14="http://schemas.microsoft.com/office/powerpoint/2010/main" val="1041462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687438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 COMS W4111_002_2021_1: Lecture 6: </a:t>
            </a:r>
            <a:r>
              <a:rPr lang="en-US" altLang="en-US" sz="800" dirty="0" err="1">
                <a:solidFill>
                  <a:schemeClr val="bg1"/>
                </a:solidFill>
              </a:rPr>
              <a:t>SQL_ER_Final_Project</a:t>
            </a:r>
            <a:r>
              <a:rPr lang="en-US" altLang="en-US" sz="800" dirty="0">
                <a:solidFill>
                  <a:schemeClr val="bg1"/>
                </a:solidFill>
              </a:rPr>
              <a:t>	</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30</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Inheritance, </a:t>
            </a:r>
            <a:r>
              <a:rPr lang="en-US" altLang="en-US" sz="2400" dirty="0" err="1">
                <a:solidFill>
                  <a:prstClr val="white"/>
                </a:solidFill>
              </a:rPr>
              <a:t>IsA</a:t>
            </a:r>
            <a:r>
              <a:rPr lang="en-US" altLang="en-US" sz="2400" dirty="0">
                <a:solidFill>
                  <a:prstClr val="white"/>
                </a:solidFill>
              </a:rPr>
              <a:t>, Specialization</a:t>
            </a:r>
          </a:p>
        </p:txBody>
      </p:sp>
      <p:pic>
        <p:nvPicPr>
          <p:cNvPr id="24" name="Picture 23">
            <a:extLst>
              <a:ext uri="{FF2B5EF4-FFF2-40B4-BE49-F238E27FC236}">
                <a16:creationId xmlns:a16="http://schemas.microsoft.com/office/drawing/2014/main" id="{B4CCCC0B-F430-4848-989C-AB2F94C75085}"/>
              </a:ext>
            </a:extLst>
          </p:cNvPr>
          <p:cNvPicPr>
            <a:picLocks noChangeAspect="1"/>
          </p:cNvPicPr>
          <p:nvPr/>
        </p:nvPicPr>
        <p:blipFill>
          <a:blip r:embed="rId4"/>
          <a:stretch>
            <a:fillRect/>
          </a:stretch>
        </p:blipFill>
        <p:spPr>
          <a:xfrm>
            <a:off x="0" y="1013960"/>
            <a:ext cx="4064181" cy="3371538"/>
          </a:xfrm>
          <a:prstGeom prst="rect">
            <a:avLst/>
          </a:prstGeom>
        </p:spPr>
      </p:pic>
      <p:pic>
        <p:nvPicPr>
          <p:cNvPr id="25" name="Picture 24">
            <a:extLst>
              <a:ext uri="{FF2B5EF4-FFF2-40B4-BE49-F238E27FC236}">
                <a16:creationId xmlns:a16="http://schemas.microsoft.com/office/drawing/2014/main" id="{D43E57B6-468B-2E49-A5AA-46E767031E40}"/>
              </a:ext>
            </a:extLst>
          </p:cNvPr>
          <p:cNvPicPr>
            <a:picLocks noChangeAspect="1"/>
          </p:cNvPicPr>
          <p:nvPr/>
        </p:nvPicPr>
        <p:blipFill>
          <a:blip r:embed="rId5"/>
          <a:stretch>
            <a:fillRect/>
          </a:stretch>
        </p:blipFill>
        <p:spPr>
          <a:xfrm>
            <a:off x="3119718" y="616419"/>
            <a:ext cx="5969674" cy="1150489"/>
          </a:xfrm>
          <a:prstGeom prst="rect">
            <a:avLst/>
          </a:prstGeom>
        </p:spPr>
      </p:pic>
      <p:pic>
        <p:nvPicPr>
          <p:cNvPr id="26" name="Picture 25">
            <a:extLst>
              <a:ext uri="{FF2B5EF4-FFF2-40B4-BE49-F238E27FC236}">
                <a16:creationId xmlns:a16="http://schemas.microsoft.com/office/drawing/2014/main" id="{30591497-4C59-2A46-8399-B991355653C9}"/>
              </a:ext>
            </a:extLst>
          </p:cNvPr>
          <p:cNvPicPr>
            <a:picLocks noChangeAspect="1"/>
          </p:cNvPicPr>
          <p:nvPr/>
        </p:nvPicPr>
        <p:blipFill>
          <a:blip r:embed="rId6"/>
          <a:stretch>
            <a:fillRect/>
          </a:stretch>
        </p:blipFill>
        <p:spPr>
          <a:xfrm>
            <a:off x="3965555" y="2008993"/>
            <a:ext cx="5123837" cy="2412812"/>
          </a:xfrm>
          <a:prstGeom prst="rect">
            <a:avLst/>
          </a:prstGeom>
        </p:spPr>
      </p:pic>
      <p:sp>
        <p:nvSpPr>
          <p:cNvPr id="27" name="Rectangle 26">
            <a:extLst>
              <a:ext uri="{FF2B5EF4-FFF2-40B4-BE49-F238E27FC236}">
                <a16:creationId xmlns:a16="http://schemas.microsoft.com/office/drawing/2014/main" id="{23F8F7BF-75DA-E640-AB79-C0A60ED2BDB3}"/>
              </a:ext>
            </a:extLst>
          </p:cNvPr>
          <p:cNvSpPr/>
          <p:nvPr/>
        </p:nvSpPr>
        <p:spPr>
          <a:xfrm>
            <a:off x="138953" y="4476870"/>
            <a:ext cx="5644053" cy="196208"/>
          </a:xfrm>
          <a:prstGeom prst="rect">
            <a:avLst/>
          </a:prstGeom>
        </p:spPr>
        <p:txBody>
          <a:bodyPr wrap="square">
            <a:spAutoFit/>
          </a:bodyPr>
          <a:lstStyle/>
          <a:p>
            <a:pPr defTabSz="685800"/>
            <a:r>
              <a:rPr lang="en-US" sz="675" dirty="0">
                <a:solidFill>
                  <a:srgbClr val="444444"/>
                </a:solidFill>
                <a:latin typeface="Arial" charset="0"/>
                <a:ea typeface="+mn-ea"/>
              </a:rPr>
              <a:t>http://</a:t>
            </a:r>
            <a:r>
              <a:rPr lang="en-US" sz="675" dirty="0" err="1">
                <a:solidFill>
                  <a:srgbClr val="444444"/>
                </a:solidFill>
                <a:latin typeface="Arial" charset="0"/>
                <a:ea typeface="+mn-ea"/>
              </a:rPr>
              <a:t>www.vertabelo.com</a:t>
            </a:r>
            <a:r>
              <a:rPr lang="en-US" sz="675" dirty="0">
                <a:solidFill>
                  <a:srgbClr val="444444"/>
                </a:solidFill>
                <a:latin typeface="Arial" charset="0"/>
                <a:ea typeface="+mn-ea"/>
              </a:rPr>
              <a:t>/blog/technical-articles/inheritance-in-a-relational-database</a:t>
            </a:r>
          </a:p>
        </p:txBody>
      </p:sp>
      <p:sp>
        <p:nvSpPr>
          <p:cNvPr id="28" name="TextBox 27">
            <a:extLst>
              <a:ext uri="{FF2B5EF4-FFF2-40B4-BE49-F238E27FC236}">
                <a16:creationId xmlns:a16="http://schemas.microsoft.com/office/drawing/2014/main" id="{2E59E5E8-FEC9-C54E-96ED-E720961F2E08}"/>
              </a:ext>
            </a:extLst>
          </p:cNvPr>
          <p:cNvSpPr txBox="1"/>
          <p:nvPr/>
        </p:nvSpPr>
        <p:spPr>
          <a:xfrm>
            <a:off x="228600" y="3329907"/>
            <a:ext cx="1128811" cy="1128811"/>
          </a:xfrm>
          <a:prstGeom prst="rect">
            <a:avLst/>
          </a:prstGeom>
          <a:noFill/>
        </p:spPr>
        <p:txBody>
          <a:bodyPr wrap="none" rtlCol="0">
            <a:noAutofit/>
          </a:bodyPr>
          <a:lstStyle/>
          <a:p>
            <a:pPr marL="171450" indent="-171450" defTabSz="685800">
              <a:lnSpc>
                <a:spcPct val="90000"/>
              </a:lnSpc>
              <a:spcBef>
                <a:spcPts val="450"/>
              </a:spcBef>
              <a:spcAft>
                <a:spcPts val="0"/>
              </a:spcAft>
              <a:buClr>
                <a:srgbClr val="0085C3"/>
              </a:buClr>
              <a:buFontTx/>
              <a:buAutoNum type="arabicPeriod"/>
            </a:pPr>
            <a:r>
              <a:rPr lang="en-US" sz="900" dirty="0">
                <a:solidFill>
                  <a:srgbClr val="444444"/>
                </a:solidFill>
                <a:latin typeface="Museo Sans For Dell"/>
                <a:ea typeface="+mn-ea"/>
              </a:rPr>
              <a:t>Are all employees faculty?</a:t>
            </a:r>
          </a:p>
          <a:p>
            <a:pPr marL="171450" indent="-171450" defTabSz="685800">
              <a:lnSpc>
                <a:spcPct val="90000"/>
              </a:lnSpc>
              <a:spcBef>
                <a:spcPts val="450"/>
              </a:spcBef>
              <a:spcAft>
                <a:spcPts val="0"/>
              </a:spcAft>
              <a:buClr>
                <a:srgbClr val="0085C3"/>
              </a:buClr>
              <a:buFontTx/>
              <a:buAutoNum type="arabicPeriod"/>
            </a:pPr>
            <a:r>
              <a:rPr lang="en-US" sz="900" dirty="0">
                <a:solidFill>
                  <a:srgbClr val="444444"/>
                </a:solidFill>
                <a:latin typeface="Museo Sans For Dell"/>
                <a:ea typeface="+mn-ea"/>
              </a:rPr>
              <a:t>Can students also be employees?</a:t>
            </a:r>
          </a:p>
        </p:txBody>
      </p:sp>
    </p:spTree>
    <p:extLst>
      <p:ext uri="{BB962C8B-B14F-4D97-AF65-F5344CB8AC3E}">
        <p14:creationId xmlns:p14="http://schemas.microsoft.com/office/powerpoint/2010/main" val="3528497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31</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Simpler Example</a:t>
            </a:r>
          </a:p>
        </p:txBody>
      </p:sp>
      <p:pic>
        <p:nvPicPr>
          <p:cNvPr id="13" name="Picture 12">
            <a:extLst>
              <a:ext uri="{FF2B5EF4-FFF2-40B4-BE49-F238E27FC236}">
                <a16:creationId xmlns:a16="http://schemas.microsoft.com/office/drawing/2014/main" id="{8A9F8F87-7975-1141-BDEB-A720C6597D2C}"/>
              </a:ext>
            </a:extLst>
          </p:cNvPr>
          <p:cNvPicPr>
            <a:picLocks noChangeAspect="1"/>
          </p:cNvPicPr>
          <p:nvPr/>
        </p:nvPicPr>
        <p:blipFill>
          <a:blip r:embed="rId4"/>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1910998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C6EE4-151C-3243-B8B6-65CC9C44BD0E}"/>
              </a:ext>
            </a:extLst>
          </p:cNvPr>
          <p:cNvPicPr>
            <a:picLocks noChangeAspect="1"/>
          </p:cNvPicPr>
          <p:nvPr/>
        </p:nvPicPr>
        <p:blipFill>
          <a:blip r:embed="rId3"/>
          <a:stretch>
            <a:fillRect/>
          </a:stretch>
        </p:blipFill>
        <p:spPr>
          <a:xfrm>
            <a:off x="2192178" y="618297"/>
            <a:ext cx="4845211" cy="4077528"/>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32</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One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624786"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130642" y="2978525"/>
            <a:ext cx="1620013" cy="1500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597471"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flipV="1">
            <a:off x="6224381" y="2657063"/>
            <a:ext cx="1249388" cy="33300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F5BEE61-8585-0640-9946-31CDE04F8754}"/>
              </a:ext>
            </a:extLst>
          </p:cNvPr>
          <p:cNvCxnSpPr>
            <a:cxnSpLocks/>
            <a:stCxn id="15" idx="1"/>
          </p:cNvCxnSpPr>
          <p:nvPr/>
        </p:nvCxnSpPr>
        <p:spPr>
          <a:xfrm flipH="1">
            <a:off x="6157293" y="2990065"/>
            <a:ext cx="1316476" cy="7508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8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33</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Two Table Implementation</a:t>
            </a:r>
          </a:p>
        </p:txBody>
      </p:sp>
      <p:pic>
        <p:nvPicPr>
          <p:cNvPr id="8" name="Picture 7">
            <a:extLst>
              <a:ext uri="{FF2B5EF4-FFF2-40B4-BE49-F238E27FC236}">
                <a16:creationId xmlns:a16="http://schemas.microsoft.com/office/drawing/2014/main" id="{F5B1E887-7402-424E-87D9-6B2359F0717F}"/>
              </a:ext>
            </a:extLst>
          </p:cNvPr>
          <p:cNvPicPr>
            <a:picLocks noChangeAspect="1"/>
          </p:cNvPicPr>
          <p:nvPr/>
        </p:nvPicPr>
        <p:blipFill>
          <a:blip r:embed="rId4"/>
          <a:stretch>
            <a:fillRect/>
          </a:stretch>
        </p:blipFill>
        <p:spPr>
          <a:xfrm>
            <a:off x="2165779" y="638350"/>
            <a:ext cx="4598092" cy="4057475"/>
          </a:xfrm>
          <a:prstGeom prst="rect">
            <a:avLst/>
          </a:prstGeom>
        </p:spPr>
      </p:pic>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624786"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Tables</a:t>
            </a:r>
          </a:p>
        </p:txBody>
      </p:sp>
      <p:cxnSp>
        <p:nvCxnSpPr>
          <p:cNvPr id="4" name="Straight Arrow Connector 3">
            <a:extLst>
              <a:ext uri="{FF2B5EF4-FFF2-40B4-BE49-F238E27FC236}">
                <a16:creationId xmlns:a16="http://schemas.microsoft.com/office/drawing/2014/main" id="{02DFAB39-50D6-0945-8A4F-8BBE7F15BA6E}"/>
              </a:ext>
            </a:extLst>
          </p:cNvPr>
          <p:cNvCxnSpPr>
            <a:stCxn id="2" idx="3"/>
          </p:cNvCxnSpPr>
          <p:nvPr/>
        </p:nvCxnSpPr>
        <p:spPr>
          <a:xfrm flipV="1">
            <a:off x="1130642" y="2571751"/>
            <a:ext cx="1673070" cy="5568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DFA4E5-C495-E044-8C7A-2BE2A0AB3CA5}"/>
              </a:ext>
            </a:extLst>
          </p:cNvPr>
          <p:cNvCxnSpPr>
            <a:cxnSpLocks/>
            <a:stCxn id="2" idx="3"/>
          </p:cNvCxnSpPr>
          <p:nvPr/>
        </p:nvCxnSpPr>
        <p:spPr>
          <a:xfrm>
            <a:off x="1130642" y="3128565"/>
            <a:ext cx="1673070" cy="533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531684"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View</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a:off x="6164747" y="2990065"/>
            <a:ext cx="1309022" cy="13648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833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FBA1D-20A4-9342-AE37-EB543E4992B3}"/>
              </a:ext>
            </a:extLst>
          </p:cNvPr>
          <p:cNvPicPr>
            <a:picLocks noChangeAspect="1"/>
          </p:cNvPicPr>
          <p:nvPr/>
        </p:nvPicPr>
        <p:blipFill>
          <a:blip r:embed="rId3"/>
          <a:stretch>
            <a:fillRect/>
          </a:stretch>
        </p:blipFill>
        <p:spPr>
          <a:xfrm>
            <a:off x="2665363" y="534130"/>
            <a:ext cx="4372025" cy="4133552"/>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34</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Two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624786"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130642" y="2299115"/>
            <a:ext cx="2156726" cy="8294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8014451" y="3609241"/>
            <a:ext cx="597471"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p:cNvCxnSpPr>
          <p:nvPr/>
        </p:nvCxnSpPr>
        <p:spPr>
          <a:xfrm flipH="1">
            <a:off x="6705428" y="3748875"/>
            <a:ext cx="1309023" cy="1480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832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35</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1736036" y="117475"/>
            <a:ext cx="6135756" cy="4563518"/>
          </a:xfrm>
          <a:prstGeom prst="rect">
            <a:avLst/>
          </a:prstGeom>
        </p:spPr>
      </p:pic>
    </p:spTree>
    <p:extLst>
      <p:ext uri="{BB962C8B-B14F-4D97-AF65-F5344CB8AC3E}">
        <p14:creationId xmlns:p14="http://schemas.microsoft.com/office/powerpoint/2010/main" val="3385451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defTabSz="336947" hangingPunct="0">
              <a:lnSpc>
                <a:spcPct val="104000"/>
              </a:lnSpc>
              <a:buClr>
                <a:srgbClr val="000000"/>
              </a:buClr>
              <a:buSzPct val="45000"/>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altLang="en-US" sz="1275" b="1" dirty="0">
                <a:solidFill>
                  <a:srgbClr val="000000"/>
                </a:solidFill>
                <a:latin typeface="Arial" panose="020B0604020202020204" pitchFamily="34" charset="0"/>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defTabSz="336947" hangingPunct="0">
              <a:lnSpc>
                <a:spcPct val="104000"/>
              </a:lnSpc>
              <a:buClr>
                <a:srgbClr val="000000"/>
              </a:buClr>
              <a:buSzPct val="45000"/>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altLang="en-US" sz="1275" b="1" dirty="0">
                <a:solidFill>
                  <a:srgbClr val="000000"/>
                </a:solidFill>
                <a:latin typeface="Arial" panose="020B0604020202020204" pitchFamily="34" charset="0"/>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r>
              <a:rPr lang="en-US" altLang="en-US" sz="1350" b="1" dirty="0">
                <a:solidFill>
                  <a:srgbClr val="002060"/>
                </a:solidFill>
              </a:rPr>
              <a:t>*</a:t>
            </a:r>
            <a:r>
              <a:rPr lang="en-US" altLang="en-US" sz="1350" dirty="0">
                <a:solidFill>
                  <a:srgbClr val="CC3300"/>
                </a:solidFill>
              </a:rPr>
              <a:t> </a:t>
            </a:r>
            <a:r>
              <a:rPr lang="en-US" altLang="en-US" sz="1275" dirty="0">
                <a:solidFill>
                  <a:srgbClr val="000000"/>
                </a:solidFill>
              </a:rPr>
              <a:t>Generalization can use merged or separate arrows independent</a:t>
            </a:r>
          </a:p>
          <a:p>
            <a:pPr defTabSz="685800" eaLnBrk="0" hangingPunct="0"/>
            <a:r>
              <a:rPr lang="en-US" altLang="en-US" sz="1275" dirty="0">
                <a:solidFill>
                  <a:srgbClr val="000000"/>
                </a:solidFill>
              </a:rPr>
              <a:t>   of disjoint/overlapping</a:t>
            </a:r>
            <a:endParaRPr lang="en-US" altLang="en-US" sz="1275" dirty="0">
              <a:solidFill>
                <a:srgbClr val="CC3300"/>
              </a:solidFill>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30631" y="2586659"/>
            <a:ext cx="1992854" cy="715581"/>
          </a:xfrm>
          <a:prstGeom prst="rect">
            <a:avLst/>
          </a:prstGeom>
          <a:noFill/>
        </p:spPr>
        <p:txBody>
          <a:bodyPr wrap="none" rtlCol="0">
            <a:spAutoFit/>
          </a:bodyPr>
          <a:lstStyle/>
          <a:p>
            <a:pPr algn="ctr" defTabSz="685800" fontAlgn="auto">
              <a:spcBef>
                <a:spcPts val="0"/>
              </a:spcBef>
              <a:spcAft>
                <a:spcPts val="0"/>
              </a:spcAft>
            </a:pPr>
            <a:r>
              <a:rPr lang="en-US" sz="1350" dirty="0">
                <a:solidFill>
                  <a:srgbClr val="000000"/>
                </a:solidFill>
                <a:latin typeface="Helvetica"/>
                <a:ea typeface="+mn-ea"/>
              </a:rPr>
              <a:t>I use this approach</a:t>
            </a:r>
            <a:br>
              <a:rPr lang="en-US" sz="1350" dirty="0">
                <a:solidFill>
                  <a:srgbClr val="000000"/>
                </a:solidFill>
                <a:latin typeface="Helvetica"/>
                <a:ea typeface="+mn-ea"/>
              </a:rPr>
            </a:br>
            <a:r>
              <a:rPr lang="en-US" sz="1350" dirty="0">
                <a:solidFill>
                  <a:srgbClr val="000000"/>
                </a:solidFill>
                <a:latin typeface="Helvetica"/>
                <a:ea typeface="+mn-ea"/>
              </a:rPr>
              <a:t>in Crow’s Foot Notation</a:t>
            </a:r>
            <a:br>
              <a:rPr lang="en-US" sz="1350" dirty="0">
                <a:solidFill>
                  <a:srgbClr val="000000"/>
                </a:solidFill>
                <a:latin typeface="Helvetica"/>
                <a:ea typeface="+mn-ea"/>
              </a:rPr>
            </a:br>
            <a:r>
              <a:rPr lang="en-US" sz="1350" dirty="0">
                <a:solidFill>
                  <a:srgbClr val="000000"/>
                </a:solidFill>
                <a:latin typeface="Helvetica"/>
                <a:ea typeface="+mn-ea"/>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334994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5"/>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0652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Generalization</a:t>
            </a:r>
          </a:p>
        </p:txBody>
      </p:sp>
      <p:sp>
        <p:nvSpPr>
          <p:cNvPr id="63491" name="Rectangle 3"/>
          <p:cNvSpPr>
            <a:spLocks noGrp="1" noChangeArrowheads="1"/>
          </p:cNvSpPr>
          <p:nvPr>
            <p:ph type="body" idx="1"/>
          </p:nvPr>
        </p:nvSpPr>
        <p:spPr>
          <a:xfrm>
            <a:off x="1719262" y="876300"/>
            <a:ext cx="5655862" cy="2006204"/>
          </a:xfrm>
        </p:spPr>
        <p:txBody>
          <a:bodyPr/>
          <a:lstStyle/>
          <a:p>
            <a:r>
              <a:rPr lang="en-US" altLang="en-US" b="1" dirty="0">
                <a:solidFill>
                  <a:srgbClr val="002060"/>
                </a:solidFill>
              </a:rPr>
              <a:t>A bottom-up design process</a:t>
            </a:r>
            <a:r>
              <a:rPr lang="en-US" altLang="en-US" dirty="0">
                <a:solidFill>
                  <a:srgbClr val="002060"/>
                </a:solidFill>
              </a:rPr>
              <a:t> </a:t>
            </a:r>
            <a:r>
              <a:rPr lang="en-US" altLang="en-US" dirty="0"/>
              <a:t>– combine a number of entity sets that share the same features into a higher-level entity set.</a:t>
            </a:r>
          </a:p>
          <a:p>
            <a:r>
              <a:rPr lang="en-US" altLang="en-US" dirty="0"/>
              <a:t>Specialization and generalization are simple inversions of each other; they are represented in an E-R diagram in the same way.</a:t>
            </a:r>
          </a:p>
          <a:p>
            <a:r>
              <a:rPr lang="en-US" altLang="en-US" dirty="0"/>
              <a:t>The terms specialization and generalization are used interchangeably.</a:t>
            </a:r>
          </a:p>
        </p:txBody>
      </p:sp>
    </p:spTree>
    <p:extLst>
      <p:ext uri="{BB962C8B-B14F-4D97-AF65-F5344CB8AC3E}">
        <p14:creationId xmlns:p14="http://schemas.microsoft.com/office/powerpoint/2010/main" val="4223624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1784747" y="85726"/>
            <a:ext cx="6057900" cy="421481"/>
          </a:xfrm>
        </p:spPr>
        <p:txBody>
          <a:bodyPr/>
          <a:lstStyle/>
          <a:p>
            <a:pPr>
              <a:defRPr/>
            </a:pPr>
            <a:r>
              <a:rPr lang="en-US" altLang="en-US" dirty="0">
                <a:effectLst>
                  <a:outerShdw blurRad="38100" dist="38100" dir="2700000" algn="tl">
                    <a:srgbClr val="C0C0C0"/>
                  </a:outerShdw>
                </a:effectLst>
              </a:rPr>
              <a:t>Completeness constraint</a:t>
            </a:r>
          </a:p>
        </p:txBody>
      </p:sp>
      <p:sp>
        <p:nvSpPr>
          <p:cNvPr id="64515" name="Rectangle 3"/>
          <p:cNvSpPr>
            <a:spLocks noGrp="1" noChangeArrowheads="1"/>
          </p:cNvSpPr>
          <p:nvPr>
            <p:ph type="body" idx="1"/>
          </p:nvPr>
        </p:nvSpPr>
        <p:spPr>
          <a:xfrm>
            <a:off x="1718163" y="890588"/>
            <a:ext cx="5603693" cy="2373821"/>
          </a:xfrm>
        </p:spPr>
        <p:txBody>
          <a:bodyPr/>
          <a:lstStyle/>
          <a:p>
            <a:r>
              <a:rPr lang="en-US" altLang="en-US" b="1" dirty="0">
                <a:solidFill>
                  <a:srgbClr val="002060"/>
                </a:solidFill>
              </a:rPr>
              <a:t>Completeness constraint</a:t>
            </a:r>
            <a:r>
              <a:rPr lang="en-US" altLang="en-US" dirty="0">
                <a:solidFill>
                  <a:srgbClr val="002060"/>
                </a:solidFill>
              </a:rPr>
              <a:t> </a:t>
            </a:r>
            <a:r>
              <a:rPr lang="en-US" altLang="en-US" dirty="0"/>
              <a:t>-- specifies whether or not an entity in the higher-level entity set must belong to at least one of the lower-level entity sets within a generalization.</a:t>
            </a:r>
          </a:p>
          <a:p>
            <a:pPr lvl="1"/>
            <a:r>
              <a:rPr lang="en-US" altLang="en-US" b="1" dirty="0">
                <a:solidFill>
                  <a:srgbClr val="002060"/>
                </a:solidFill>
                <a:ea typeface="ＭＳ Ｐゴシック" panose="020B0600070205080204" pitchFamily="34" charset="-128"/>
              </a:rPr>
              <a:t>total</a:t>
            </a:r>
            <a:r>
              <a:rPr lang="en-US" altLang="en-US" dirty="0">
                <a:ea typeface="ＭＳ Ｐゴシック" panose="020B0600070205080204" pitchFamily="34" charset="-128"/>
              </a:rPr>
              <a:t>: an entity must belong to one of the lower-level entity sets</a:t>
            </a:r>
          </a:p>
          <a:p>
            <a:pPr lvl="1"/>
            <a:r>
              <a:rPr lang="en-US" altLang="en-US" b="1" dirty="0">
                <a:solidFill>
                  <a:srgbClr val="002060"/>
                </a:solidFill>
                <a:ea typeface="ＭＳ Ｐゴシック" panose="020B0600070205080204" pitchFamily="34" charset="-128"/>
              </a:rPr>
              <a:t>partial</a:t>
            </a:r>
            <a:r>
              <a:rPr lang="en-US" altLang="en-US" dirty="0">
                <a:ea typeface="ＭＳ Ｐゴシック" panose="020B0600070205080204" pitchFamily="34" charset="-128"/>
              </a:rPr>
              <a:t>: an entity need not belong to one of the lower-level entity sets</a:t>
            </a:r>
          </a:p>
          <a:p>
            <a:endParaRPr lang="en-US" altLang="en-US" sz="1200" dirty="0"/>
          </a:p>
          <a:p>
            <a:endParaRPr lang="en-US" altLang="en-US" dirty="0"/>
          </a:p>
          <a:p>
            <a:endParaRPr lang="en-US" altLang="en-US" dirty="0"/>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599158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742950"/>
            <a:ext cx="8839200" cy="3886200"/>
          </a:xfrm>
        </p:spPr>
        <p:txBody>
          <a:bodyPr/>
          <a:lstStyle/>
          <a:p>
            <a:pPr>
              <a:spcBef>
                <a:spcPts val="0"/>
              </a:spcBef>
            </a:pPr>
            <a:r>
              <a:rPr lang="en-US" sz="1800" dirty="0"/>
              <a:t>Final SQL Concepts:</a:t>
            </a:r>
          </a:p>
          <a:p>
            <a:pPr lvl="1">
              <a:spcBef>
                <a:spcPts val="0"/>
              </a:spcBef>
            </a:pPr>
            <a:r>
              <a:rPr lang="en-US" sz="1600" dirty="0"/>
              <a:t>Two simple index examples.</a:t>
            </a:r>
          </a:p>
          <a:p>
            <a:pPr lvl="1">
              <a:spcBef>
                <a:spcPts val="0"/>
              </a:spcBef>
            </a:pPr>
            <a:r>
              <a:rPr lang="en-US" sz="1600" dirty="0"/>
              <a:t>Completing:</a:t>
            </a:r>
          </a:p>
          <a:p>
            <a:pPr lvl="2">
              <a:spcBef>
                <a:spcPts val="0"/>
              </a:spcBef>
            </a:pPr>
            <a:r>
              <a:rPr lang="en-US" sz="1400" dirty="0"/>
              <a:t>Functions.</a:t>
            </a:r>
          </a:p>
          <a:p>
            <a:pPr lvl="2">
              <a:spcBef>
                <a:spcPts val="0"/>
              </a:spcBef>
            </a:pPr>
            <a:r>
              <a:rPr lang="en-US" sz="1400" dirty="0"/>
              <a:t>Triggers.</a:t>
            </a:r>
          </a:p>
          <a:p>
            <a:pPr lvl="2">
              <a:spcBef>
                <a:spcPts val="0"/>
              </a:spcBef>
            </a:pPr>
            <a:r>
              <a:rPr lang="en-US" sz="1400" dirty="0"/>
              <a:t>Procedures.</a:t>
            </a:r>
          </a:p>
          <a:p>
            <a:pPr lvl="1">
              <a:spcBef>
                <a:spcPts val="0"/>
              </a:spcBef>
            </a:pPr>
            <a:r>
              <a:rPr lang="en-US" sz="1600" dirty="0"/>
              <a:t>Security</a:t>
            </a:r>
            <a:br>
              <a:rPr lang="en-US" sz="1600" dirty="0"/>
            </a:br>
            <a:endParaRPr lang="en-US" sz="1600" dirty="0"/>
          </a:p>
          <a:p>
            <a:pPr>
              <a:spcBef>
                <a:spcPts val="0"/>
              </a:spcBef>
            </a:pPr>
            <a:r>
              <a:rPr lang="en-US" sz="1800" dirty="0"/>
              <a:t>Some Advanced ER </a:t>
            </a:r>
            <a:r>
              <a:rPr lang="en-US" sz="1800" dirty="0">
                <a:sym typeface="Wingdings" pitchFamily="2" charset="2"/>
              </a:rPr>
              <a:t> Relational Mapping</a:t>
            </a:r>
          </a:p>
          <a:p>
            <a:pPr lvl="1">
              <a:spcBef>
                <a:spcPts val="0"/>
              </a:spcBef>
            </a:pPr>
            <a:r>
              <a:rPr lang="en-US" sz="1600" dirty="0">
                <a:sym typeface="Wingdings" pitchFamily="2" charset="2"/>
              </a:rPr>
              <a:t>Inheritance (Continued)</a:t>
            </a:r>
          </a:p>
          <a:p>
            <a:pPr lvl="1">
              <a:spcBef>
                <a:spcPts val="0"/>
              </a:spcBef>
            </a:pPr>
            <a:r>
              <a:rPr lang="en-US" sz="1600" dirty="0">
                <a:sym typeface="Wingdings" pitchFamily="2" charset="2"/>
              </a:rPr>
              <a:t>Composite Attributes</a:t>
            </a:r>
          </a:p>
          <a:p>
            <a:pPr lvl="1">
              <a:spcBef>
                <a:spcPts val="0"/>
              </a:spcBef>
            </a:pPr>
            <a:r>
              <a:rPr lang="en-US" sz="1600" dirty="0">
                <a:sym typeface="Wingdings" pitchFamily="2" charset="2"/>
              </a:rPr>
              <a:t>Multivalued attributes.</a:t>
            </a:r>
          </a:p>
          <a:p>
            <a:pPr lvl="1">
              <a:spcBef>
                <a:spcPts val="0"/>
              </a:spcBef>
            </a:pPr>
            <a:r>
              <a:rPr lang="en-US" sz="1600" dirty="0">
                <a:sym typeface="Wingdings" pitchFamily="2" charset="2"/>
              </a:rPr>
              <a:t>N-</a:t>
            </a:r>
            <a:r>
              <a:rPr lang="en-US" sz="1600" dirty="0" err="1">
                <a:sym typeface="Wingdings" pitchFamily="2" charset="2"/>
              </a:rPr>
              <a:t>ary</a:t>
            </a:r>
            <a:r>
              <a:rPr lang="en-US" sz="1600" dirty="0">
                <a:sym typeface="Wingdings" pitchFamily="2" charset="2"/>
              </a:rPr>
              <a:t> relationships, for N &gt; 2.</a:t>
            </a:r>
            <a:br>
              <a:rPr lang="en-US" sz="1600" dirty="0">
                <a:sym typeface="Wingdings" pitchFamily="2" charset="2"/>
              </a:rPr>
            </a:br>
            <a:endParaRPr lang="en-US" sz="1600" dirty="0">
              <a:sym typeface="Wingdings" pitchFamily="2" charset="2"/>
            </a:endParaRPr>
          </a:p>
          <a:p>
            <a:pPr>
              <a:spcBef>
                <a:spcPts val="0"/>
              </a:spcBef>
            </a:pPr>
            <a:r>
              <a:rPr lang="en-US" sz="1800" dirty="0">
                <a:sym typeface="Wingdings" pitchFamily="2" charset="2"/>
              </a:rPr>
              <a:t>Midterm walkthrough. (There will be recitations)</a:t>
            </a:r>
            <a:endParaRPr lang="en-US" sz="1800" dirty="0"/>
          </a:p>
          <a:p>
            <a:pPr lvl="1">
              <a:spcBef>
                <a:spcPts val="0"/>
              </a:spcBef>
            </a:pPr>
            <a:endParaRPr lang="en-US" sz="1600" dirty="0"/>
          </a:p>
          <a:p>
            <a:pPr>
              <a:spcBef>
                <a:spcPts val="0"/>
              </a:spcBef>
            </a:pPr>
            <a:endParaRPr lang="en-US" sz="1800" dirty="0"/>
          </a:p>
          <a:p>
            <a:pPr>
              <a:spcBef>
                <a:spcPts val="0"/>
              </a:spcBef>
            </a:pPr>
            <a:endParaRPr lang="en-US" sz="1800" dirty="0"/>
          </a:p>
          <a:p>
            <a:pPr>
              <a:spcBef>
                <a:spcPts val="0"/>
              </a:spcBef>
            </a:pPr>
            <a:endParaRPr lang="en-US" sz="1800" dirty="0"/>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1784747" y="85726"/>
            <a:ext cx="6057900" cy="421481"/>
          </a:xfrm>
        </p:spPr>
        <p:txBody>
          <a:bodyPr/>
          <a:lstStyle/>
          <a:p>
            <a:pPr>
              <a:defRPr/>
            </a:pPr>
            <a:r>
              <a:rPr lang="en-US" altLang="en-US" dirty="0">
                <a:effectLst>
                  <a:outerShdw blurRad="38100" dist="38100" dir="2700000" algn="tl">
                    <a:srgbClr val="C0C0C0"/>
                  </a:outerShdw>
                </a:effectLst>
              </a:rPr>
              <a:t>Completeness constraint (Cont.)</a:t>
            </a:r>
          </a:p>
        </p:txBody>
      </p:sp>
      <p:sp>
        <p:nvSpPr>
          <p:cNvPr id="65539" name="Rectangle 3"/>
          <p:cNvSpPr>
            <a:spLocks noGrp="1" noChangeArrowheads="1"/>
          </p:cNvSpPr>
          <p:nvPr>
            <p:ph type="body" idx="1"/>
          </p:nvPr>
        </p:nvSpPr>
        <p:spPr>
          <a:xfrm>
            <a:off x="1722268" y="925497"/>
            <a:ext cx="5515608" cy="2944993"/>
          </a:xfrm>
        </p:spPr>
        <p:txBody>
          <a:bodyPr/>
          <a:lstStyle/>
          <a:p>
            <a:r>
              <a:rPr lang="en-US" altLang="en-US" dirty="0"/>
              <a:t>Partial generalization is the default.  </a:t>
            </a:r>
          </a:p>
          <a:p>
            <a:r>
              <a:rPr lang="en-US" altLang="en-US" dirty="0"/>
              <a:t>We can specify total generalization in an ER diagram by adding the keyword </a:t>
            </a:r>
            <a:r>
              <a:rPr lang="en-US" altLang="en-US" b="1" dirty="0"/>
              <a:t>total</a:t>
            </a:r>
            <a:r>
              <a:rPr lang="en-US" altLang="en-US" dirty="0"/>
              <a:t> in the diagram and drawing a dashed line from the keyword to the corresponding hollow arrow-head to which it applies (for a total generalization), or to the set of hollow arrow-heads to which it applies (for an overlapping generalization).</a:t>
            </a:r>
          </a:p>
          <a:p>
            <a:r>
              <a:rPr lang="en-US" altLang="en-US" dirty="0"/>
              <a:t>The </a:t>
            </a:r>
            <a:r>
              <a:rPr lang="en-US" altLang="en-US" i="1" dirty="0"/>
              <a:t>student</a:t>
            </a:r>
            <a:r>
              <a:rPr lang="en-US" altLang="en-US" dirty="0"/>
              <a:t> generalization is total: All student entities must be either graduate or undergraduate. Because the higher-level entity set arrived at through generalization is generally composed of only those entities in the lower-level entity sets, the completeness constraint for a generalized higher-level entity set is usually total</a:t>
            </a:r>
          </a:p>
          <a:p>
            <a:endParaRPr lang="en-US" altLang="en-US" sz="1500" dirty="0"/>
          </a:p>
          <a:p>
            <a:endParaRPr lang="en-US" altLang="en-US" sz="1500" dirty="0"/>
          </a:p>
          <a:p>
            <a:endParaRPr lang="en-US" altLang="en-US" dirty="0"/>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296071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5656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B92561-32A0-F74D-9199-F1255BA59EA7}"/>
              </a:ext>
            </a:extLst>
          </p:cNvPr>
          <p:cNvSpPr>
            <a:spLocks noGrp="1"/>
          </p:cNvSpPr>
          <p:nvPr>
            <p:ph idx="1"/>
          </p:nvPr>
        </p:nvSpPr>
        <p:spPr>
          <a:xfrm>
            <a:off x="4419600" y="514350"/>
            <a:ext cx="4572000" cy="4114800"/>
          </a:xfrm>
        </p:spPr>
        <p:txBody>
          <a:bodyPr/>
          <a:lstStyle/>
          <a:p>
            <a:r>
              <a:rPr lang="en-US" sz="1600" dirty="0"/>
              <a:t>Model</a:t>
            </a:r>
          </a:p>
          <a:p>
            <a:pPr lvl="1"/>
            <a:r>
              <a:rPr lang="en-US" sz="1400" dirty="0"/>
              <a:t>Complete:</a:t>
            </a:r>
          </a:p>
          <a:p>
            <a:pPr lvl="2"/>
            <a:r>
              <a:rPr lang="en-US" sz="1200" dirty="0"/>
              <a:t>Every entity is a Faculty or a Student.</a:t>
            </a:r>
          </a:p>
          <a:p>
            <a:pPr lvl="2"/>
            <a:r>
              <a:rPr lang="en-US" sz="1200" dirty="0"/>
              <a:t>There are no entities that are just Person.</a:t>
            </a:r>
          </a:p>
          <a:p>
            <a:pPr lvl="1"/>
            <a:r>
              <a:rPr lang="en-US" sz="1400" dirty="0"/>
              <a:t>Disjoint:</a:t>
            </a:r>
          </a:p>
          <a:p>
            <a:pPr lvl="2"/>
            <a:r>
              <a:rPr lang="en-US" sz="1200" dirty="0"/>
              <a:t>Either a Faculty or a Student</a:t>
            </a:r>
          </a:p>
          <a:p>
            <a:pPr lvl="2"/>
            <a:r>
              <a:rPr lang="en-US" sz="1200" dirty="0"/>
              <a:t>But not both.</a:t>
            </a:r>
          </a:p>
          <a:p>
            <a:pPr lvl="1"/>
            <a:r>
              <a:rPr lang="en-US" sz="1400" dirty="0"/>
              <a:t>3-Table solution.</a:t>
            </a:r>
          </a:p>
          <a:p>
            <a:r>
              <a:rPr lang="en-US" sz="1600" dirty="0"/>
              <a:t>Relationships:</a:t>
            </a:r>
          </a:p>
          <a:p>
            <a:pPr lvl="1"/>
            <a:r>
              <a:rPr lang="en-US" sz="1400" dirty="0"/>
              <a:t>Faculty-Person is one-to-one.</a:t>
            </a:r>
          </a:p>
          <a:p>
            <a:pPr lvl="1"/>
            <a:r>
              <a:rPr lang="en-US" sz="1400" dirty="0"/>
              <a:t>Student-Person is one-on-one.</a:t>
            </a:r>
          </a:p>
          <a:p>
            <a:pPr lvl="1"/>
            <a:r>
              <a:rPr lang="en-US" sz="1400" dirty="0"/>
              <a:t>Person is exactly 1.</a:t>
            </a:r>
          </a:p>
          <a:p>
            <a:pPr lvl="1"/>
            <a:r>
              <a:rPr lang="en-US" sz="1400" dirty="0"/>
              <a:t>Faculty or Student is 0-1.</a:t>
            </a:r>
          </a:p>
          <a:p>
            <a:r>
              <a:rPr lang="en-US" sz="1600" dirty="0"/>
              <a:t>There is no easy way to handle the fact that one of Faculty or Student must exist.</a:t>
            </a:r>
          </a:p>
        </p:txBody>
      </p:sp>
      <p:sp>
        <p:nvSpPr>
          <p:cNvPr id="3" name="Title 2">
            <a:extLst>
              <a:ext uri="{FF2B5EF4-FFF2-40B4-BE49-F238E27FC236}">
                <a16:creationId xmlns:a16="http://schemas.microsoft.com/office/drawing/2014/main" id="{D232999F-4597-D743-B12B-4EFC12F2694D}"/>
              </a:ext>
            </a:extLst>
          </p:cNvPr>
          <p:cNvSpPr>
            <a:spLocks noGrp="1"/>
          </p:cNvSpPr>
          <p:nvPr>
            <p:ph type="title"/>
          </p:nvPr>
        </p:nvSpPr>
        <p:spPr/>
        <p:txBody>
          <a:bodyPr/>
          <a:lstStyle/>
          <a:p>
            <a:r>
              <a:rPr lang="en-US" dirty="0"/>
              <a:t>Person, Faculty, Student</a:t>
            </a:r>
          </a:p>
        </p:txBody>
      </p:sp>
      <p:pic>
        <p:nvPicPr>
          <p:cNvPr id="4" name="Picture 3">
            <a:extLst>
              <a:ext uri="{FF2B5EF4-FFF2-40B4-BE49-F238E27FC236}">
                <a16:creationId xmlns:a16="http://schemas.microsoft.com/office/drawing/2014/main" id="{33FE5264-0323-0C4E-AFD2-2F1D89360043}"/>
              </a:ext>
            </a:extLst>
          </p:cNvPr>
          <p:cNvPicPr>
            <a:picLocks noChangeAspect="1"/>
          </p:cNvPicPr>
          <p:nvPr/>
        </p:nvPicPr>
        <p:blipFill>
          <a:blip r:embed="rId2"/>
          <a:stretch>
            <a:fillRect/>
          </a:stretch>
        </p:blipFill>
        <p:spPr>
          <a:xfrm>
            <a:off x="76200" y="666750"/>
            <a:ext cx="4147221" cy="2876550"/>
          </a:xfrm>
          <a:prstGeom prst="rect">
            <a:avLst/>
          </a:prstGeom>
        </p:spPr>
      </p:pic>
    </p:spTree>
    <p:extLst>
      <p:ext uri="{BB962C8B-B14F-4D97-AF65-F5344CB8AC3E}">
        <p14:creationId xmlns:p14="http://schemas.microsoft.com/office/powerpoint/2010/main" val="2471913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FE2F65-4398-0D4D-B82F-702DD84E3D3D}"/>
              </a:ext>
            </a:extLst>
          </p:cNvPr>
          <p:cNvSpPr>
            <a:spLocks noGrp="1"/>
          </p:cNvSpPr>
          <p:nvPr>
            <p:ph idx="1"/>
          </p:nvPr>
        </p:nvSpPr>
        <p:spPr/>
        <p:txBody>
          <a:bodyPr/>
          <a:lstStyle/>
          <a:p>
            <a:r>
              <a:rPr lang="en-US" sz="1800" dirty="0"/>
              <a:t>The UNI creates some interesting challenges:</a:t>
            </a:r>
          </a:p>
          <a:p>
            <a:pPr lvl="1"/>
            <a:r>
              <a:rPr lang="en-US" sz="1600" dirty="0"/>
              <a:t>A given UNI is in two tables: Person, Faculty or Person, Student.</a:t>
            </a:r>
          </a:p>
          <a:p>
            <a:pPr lvl="1"/>
            <a:r>
              <a:rPr lang="en-US" sz="1600" dirty="0"/>
              <a:t>A given UNI can only be in the Faculty table or the Student table.</a:t>
            </a:r>
          </a:p>
          <a:p>
            <a:pPr lvl="1"/>
            <a:r>
              <a:rPr lang="en-US" sz="1600" dirty="0"/>
              <a:t>My algorithm for generating the UNI is:</a:t>
            </a:r>
          </a:p>
          <a:p>
            <a:pPr lvl="2"/>
            <a:r>
              <a:rPr lang="en-US" sz="1400" dirty="0"/>
              <a:t>Prefix: Concatenate</a:t>
            </a:r>
          </a:p>
          <a:p>
            <a:pPr lvl="3"/>
            <a:r>
              <a:rPr lang="en-US" sz="1200" dirty="0"/>
              <a:t>First two characters of first name.</a:t>
            </a:r>
          </a:p>
          <a:p>
            <a:pPr lvl="3"/>
            <a:r>
              <a:rPr lang="en-US" sz="1200" dirty="0"/>
              <a:t>First two characters of the last name</a:t>
            </a:r>
          </a:p>
          <a:p>
            <a:pPr lvl="2"/>
            <a:r>
              <a:rPr lang="en-US" sz="1400" dirty="0"/>
              <a:t>Suffix: Add 1 to the number of existing UNIs with the same prefix.</a:t>
            </a:r>
          </a:p>
          <a:p>
            <a:pPr lvl="2"/>
            <a:r>
              <a:rPr lang="en-US" sz="1400" dirty="0"/>
              <a:t>Concatenate the prefix and suffix.</a:t>
            </a:r>
          </a:p>
          <a:p>
            <a:pPr lvl="1"/>
            <a:r>
              <a:rPr lang="en-US" sz="1600" dirty="0"/>
              <a:t>Immutable: Cannot change.</a:t>
            </a:r>
          </a:p>
          <a:p>
            <a:r>
              <a:rPr lang="en-US" sz="1800" dirty="0"/>
              <a:t>Implementing the semantics in applications accessing the data is error prone.</a:t>
            </a:r>
          </a:p>
          <a:p>
            <a:pPr lvl="1"/>
            <a:r>
              <a:rPr lang="en-US" sz="1600" dirty="0"/>
              <a:t>The more places you implement something, the more places you can mess up.</a:t>
            </a:r>
          </a:p>
          <a:p>
            <a:pPr lvl="1"/>
            <a:r>
              <a:rPr lang="en-US" sz="1600" dirty="0"/>
              <a:t>You have to find all the apps and change them if the logic changes.</a:t>
            </a:r>
          </a:p>
          <a:p>
            <a:pPr lvl="1"/>
            <a:r>
              <a:rPr lang="en-US" sz="1600" dirty="0"/>
              <a:t>So, we are going to implement using a function and trigger.</a:t>
            </a:r>
          </a:p>
        </p:txBody>
      </p:sp>
      <p:sp>
        <p:nvSpPr>
          <p:cNvPr id="3" name="Title 2">
            <a:extLst>
              <a:ext uri="{FF2B5EF4-FFF2-40B4-BE49-F238E27FC236}">
                <a16:creationId xmlns:a16="http://schemas.microsoft.com/office/drawing/2014/main" id="{50EB4041-2551-714D-B4CB-73C87DD43F83}"/>
              </a:ext>
            </a:extLst>
          </p:cNvPr>
          <p:cNvSpPr>
            <a:spLocks noGrp="1"/>
          </p:cNvSpPr>
          <p:nvPr>
            <p:ph type="title"/>
          </p:nvPr>
        </p:nvSpPr>
        <p:spPr/>
        <p:txBody>
          <a:bodyPr/>
          <a:lstStyle/>
          <a:p>
            <a:r>
              <a:rPr lang="en-US" dirty="0"/>
              <a:t>The UNI</a:t>
            </a:r>
          </a:p>
        </p:txBody>
      </p:sp>
    </p:spTree>
    <p:extLst>
      <p:ext uri="{BB962C8B-B14F-4D97-AF65-F5344CB8AC3E}">
        <p14:creationId xmlns:p14="http://schemas.microsoft.com/office/powerpoint/2010/main" val="4202117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BC0215-4611-4C4E-808F-DA9963E227C1}"/>
              </a:ext>
            </a:extLst>
          </p:cNvPr>
          <p:cNvSpPr>
            <a:spLocks noGrp="1"/>
          </p:cNvSpPr>
          <p:nvPr>
            <p:ph type="title"/>
          </p:nvPr>
        </p:nvSpPr>
        <p:spPr/>
        <p:txBody>
          <a:bodyPr/>
          <a:lstStyle/>
          <a:p>
            <a:r>
              <a:rPr lang="en-US" dirty="0"/>
              <a:t>Table Definitions</a:t>
            </a:r>
          </a:p>
        </p:txBody>
      </p:sp>
      <p:pic>
        <p:nvPicPr>
          <p:cNvPr id="4" name="Picture 3">
            <a:extLst>
              <a:ext uri="{FF2B5EF4-FFF2-40B4-BE49-F238E27FC236}">
                <a16:creationId xmlns:a16="http://schemas.microsoft.com/office/drawing/2014/main" id="{6FF804C3-E4B3-314A-82CA-5D6E0100969B}"/>
              </a:ext>
            </a:extLst>
          </p:cNvPr>
          <p:cNvPicPr>
            <a:picLocks noChangeAspect="1"/>
          </p:cNvPicPr>
          <p:nvPr/>
        </p:nvPicPr>
        <p:blipFill>
          <a:blip r:embed="rId2"/>
          <a:stretch>
            <a:fillRect/>
          </a:stretch>
        </p:blipFill>
        <p:spPr>
          <a:xfrm>
            <a:off x="533400" y="571792"/>
            <a:ext cx="6829314" cy="3999916"/>
          </a:xfrm>
          <a:prstGeom prst="rect">
            <a:avLst/>
          </a:prstGeom>
        </p:spPr>
      </p:pic>
    </p:spTree>
    <p:extLst>
      <p:ext uri="{BB962C8B-B14F-4D97-AF65-F5344CB8AC3E}">
        <p14:creationId xmlns:p14="http://schemas.microsoft.com/office/powerpoint/2010/main" val="2149206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A538DA-55ED-5849-ABC9-598FE8CA0D12}"/>
              </a:ext>
            </a:extLst>
          </p:cNvPr>
          <p:cNvSpPr>
            <a:spLocks noGrp="1"/>
          </p:cNvSpPr>
          <p:nvPr>
            <p:ph type="title"/>
          </p:nvPr>
        </p:nvSpPr>
        <p:spPr/>
        <p:txBody>
          <a:bodyPr/>
          <a:lstStyle/>
          <a:p>
            <a:r>
              <a:rPr lang="en-US" dirty="0"/>
              <a:t>Function</a:t>
            </a:r>
          </a:p>
        </p:txBody>
      </p:sp>
      <p:pic>
        <p:nvPicPr>
          <p:cNvPr id="4" name="Picture 3">
            <a:extLst>
              <a:ext uri="{FF2B5EF4-FFF2-40B4-BE49-F238E27FC236}">
                <a16:creationId xmlns:a16="http://schemas.microsoft.com/office/drawing/2014/main" id="{3FA0D966-A6F8-E14E-8E52-A6F49AEC6E2E}"/>
              </a:ext>
            </a:extLst>
          </p:cNvPr>
          <p:cNvPicPr>
            <a:picLocks noChangeAspect="1"/>
          </p:cNvPicPr>
          <p:nvPr/>
        </p:nvPicPr>
        <p:blipFill>
          <a:blip r:embed="rId2"/>
          <a:stretch>
            <a:fillRect/>
          </a:stretch>
        </p:blipFill>
        <p:spPr>
          <a:xfrm>
            <a:off x="2819400" y="133350"/>
            <a:ext cx="5585310" cy="4456571"/>
          </a:xfrm>
          <a:prstGeom prst="rect">
            <a:avLst/>
          </a:prstGeom>
        </p:spPr>
      </p:pic>
      <p:sp>
        <p:nvSpPr>
          <p:cNvPr id="5" name="TextBox 4">
            <a:extLst>
              <a:ext uri="{FF2B5EF4-FFF2-40B4-BE49-F238E27FC236}">
                <a16:creationId xmlns:a16="http://schemas.microsoft.com/office/drawing/2014/main" id="{15990C73-315C-4B4A-AE67-2C8C055AA665}"/>
              </a:ext>
            </a:extLst>
          </p:cNvPr>
          <p:cNvSpPr txBox="1"/>
          <p:nvPr/>
        </p:nvSpPr>
        <p:spPr>
          <a:xfrm>
            <a:off x="381000" y="2361635"/>
            <a:ext cx="2063514" cy="369332"/>
          </a:xfrm>
          <a:prstGeom prst="rect">
            <a:avLst/>
          </a:prstGeom>
          <a:noFill/>
        </p:spPr>
        <p:txBody>
          <a:bodyPr wrap="none" rtlCol="0">
            <a:spAutoFit/>
          </a:bodyPr>
          <a:lstStyle/>
          <a:p>
            <a:r>
              <a:rPr lang="en-US" dirty="0"/>
              <a:t>Switch to notebook.</a:t>
            </a:r>
          </a:p>
        </p:txBody>
      </p:sp>
    </p:spTree>
    <p:extLst>
      <p:ext uri="{BB962C8B-B14F-4D97-AF65-F5344CB8AC3E}">
        <p14:creationId xmlns:p14="http://schemas.microsoft.com/office/powerpoint/2010/main" val="3521153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B55FDF-682E-9146-A774-415091D2A295}"/>
              </a:ext>
            </a:extLst>
          </p:cNvPr>
          <p:cNvSpPr>
            <a:spLocks noGrp="1"/>
          </p:cNvSpPr>
          <p:nvPr>
            <p:ph idx="1"/>
          </p:nvPr>
        </p:nvSpPr>
        <p:spPr/>
        <p:txBody>
          <a:bodyPr/>
          <a:lstStyle/>
          <a:p>
            <a:r>
              <a:rPr lang="en-US" sz="1800" dirty="0"/>
              <a:t>So far, we have created:</a:t>
            </a:r>
          </a:p>
          <a:p>
            <a:pPr lvl="1"/>
            <a:r>
              <a:rPr lang="en-US" sz="1600" dirty="0"/>
              <a:t>A three-table solution to a simple inheritance design problem.</a:t>
            </a:r>
          </a:p>
          <a:p>
            <a:pPr lvl="1"/>
            <a:r>
              <a:rPr lang="en-US" sz="1600" dirty="0"/>
              <a:t>Core elements are:</a:t>
            </a:r>
          </a:p>
          <a:p>
            <a:pPr lvl="2"/>
            <a:r>
              <a:rPr lang="en-US" sz="1400" dirty="0"/>
              <a:t>Function for computing UNIs.</a:t>
            </a:r>
          </a:p>
          <a:p>
            <a:pPr lvl="2"/>
            <a:r>
              <a:rPr lang="en-US" sz="1400" dirty="0"/>
              <a:t>A view to query the concrete class without exposing inheritance.</a:t>
            </a:r>
          </a:p>
          <a:p>
            <a:pPr lvl="2"/>
            <a:r>
              <a:rPr lang="en-US" sz="1400" dirty="0"/>
              <a:t>A procedure to create one of the concrete classes and the base classes.</a:t>
            </a:r>
          </a:p>
          <a:p>
            <a:r>
              <a:rPr lang="en-US" sz="1800" dirty="0"/>
              <a:t>But,</a:t>
            </a:r>
          </a:p>
          <a:p>
            <a:pPr lvl="1"/>
            <a:r>
              <a:rPr lang="en-US" sz="1600" dirty="0"/>
              <a:t>We would still need to implement the update and delete stored procedures to ensure encapsulation and integrity. This prevents users from corrupting the data by removing the need to understand the model and write SQL scripts. </a:t>
            </a:r>
          </a:p>
          <a:p>
            <a:pPr lvl="1"/>
            <a:r>
              <a:rPr lang="en-US" sz="1600" dirty="0"/>
              <a:t>Implement a Trigger that rejects changing the UNI. Let’s do that now.</a:t>
            </a:r>
          </a:p>
          <a:p>
            <a:r>
              <a:rPr lang="en-US" sz="1800" dirty="0"/>
              <a:t>But, what if someone mistakenly uses the tables directly with SQL statements.</a:t>
            </a:r>
            <a:br>
              <a:rPr lang="en-US" sz="1800" dirty="0"/>
            </a:br>
            <a:r>
              <a:rPr lang="en-US" sz="1800" dirty="0"/>
              <a:t>That would still cause integrity problems.</a:t>
            </a:r>
          </a:p>
          <a:p>
            <a:r>
              <a:rPr lang="en-US" sz="1800" dirty="0"/>
              <a:t>We can use identity, roles and permissions.</a:t>
            </a:r>
          </a:p>
        </p:txBody>
      </p:sp>
      <p:sp>
        <p:nvSpPr>
          <p:cNvPr id="5" name="Title 4">
            <a:extLst>
              <a:ext uri="{FF2B5EF4-FFF2-40B4-BE49-F238E27FC236}">
                <a16:creationId xmlns:a16="http://schemas.microsoft.com/office/drawing/2014/main" id="{9A1480A1-53CE-604B-A149-8C8AE6795703}"/>
              </a:ext>
            </a:extLst>
          </p:cNvPr>
          <p:cNvSpPr>
            <a:spLocks noGrp="1"/>
          </p:cNvSpPr>
          <p:nvPr>
            <p:ph type="title"/>
          </p:nvPr>
        </p:nvSpPr>
        <p:spPr/>
        <p:txBody>
          <a:bodyPr/>
          <a:lstStyle/>
          <a:p>
            <a:r>
              <a:rPr lang="en-US" dirty="0"/>
              <a:t>Design Pattern for Inheritance Integrity</a:t>
            </a:r>
          </a:p>
        </p:txBody>
      </p:sp>
    </p:spTree>
    <p:extLst>
      <p:ext uri="{BB962C8B-B14F-4D97-AF65-F5344CB8AC3E}">
        <p14:creationId xmlns:p14="http://schemas.microsoft.com/office/powerpoint/2010/main" val="3387020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Security</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44983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2901084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sz="1500" dirty="0"/>
          </a:p>
        </p:txBody>
      </p:sp>
    </p:spTree>
    <p:extLst>
      <p:ext uri="{BB962C8B-B14F-4D97-AF65-F5344CB8AC3E}">
        <p14:creationId xmlns:p14="http://schemas.microsoft.com/office/powerpoint/2010/main" val="3153523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Two Simple Index Examples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a:extLst>
              <a:ext uri="{FF2B5EF4-FFF2-40B4-BE49-F238E27FC236}">
                <a16:creationId xmlns:a16="http://schemas.microsoft.com/office/drawing/2014/main" id="{614DCB04-4720-5D43-B269-DB2F1846026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 COMS W4111_002_2021_1: Lecture 6: </a:t>
            </a:r>
            <a:r>
              <a:rPr lang="en-US" altLang="en-US" sz="800" dirty="0" err="1">
                <a:solidFill>
                  <a:schemeClr val="bg1"/>
                </a:solidFill>
              </a:rPr>
              <a:t>SQL_ER_Final_Project</a:t>
            </a:r>
            <a:r>
              <a:rPr lang="en-US" altLang="en-US" sz="800" dirty="0">
                <a:solidFill>
                  <a:schemeClr val="bg1"/>
                </a:solidFill>
              </a:rPr>
              <a:t>	</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1991371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4048117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2987779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976906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35957184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40363062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9008259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4882338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1200329"/>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Like in many other cases, SQL DBMS have product specific variations.</a:t>
            </a:r>
          </a:p>
          <a:p>
            <a:pPr marL="285750" indent="-285750">
              <a:buFont typeface="Arial" panose="020B0604020202020204" pitchFamily="34" charset="0"/>
              <a:buChar char="•"/>
            </a:pPr>
            <a:endParaRPr lang="en-US" dirty="0">
              <a:solidFill>
                <a:srgbClr val="FF0000"/>
              </a:solidFill>
            </a:endParaRPr>
          </a:p>
          <a:p>
            <a:r>
              <a:rPr lang="en-US" dirty="0">
                <a:solidFill>
                  <a:srgbClr val="FF0000"/>
                </a:solidFill>
              </a:rPr>
              <a:t>Switch to notebook.</a:t>
            </a:r>
          </a:p>
        </p:txBody>
      </p:sp>
    </p:spTree>
    <p:extLst>
      <p:ext uri="{BB962C8B-B14F-4D97-AF65-F5344CB8AC3E}">
        <p14:creationId xmlns:p14="http://schemas.microsoft.com/office/powerpoint/2010/main" val="611216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More Complex ER Mapping</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5311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a:xfrm>
            <a:off x="1628775" y="40481"/>
            <a:ext cx="6372225" cy="457200"/>
          </a:xfrm>
        </p:spPr>
        <p:txBody>
          <a:bodyPr/>
          <a:lstStyle/>
          <a:p>
            <a:pPr>
              <a:defRPr/>
            </a:pPr>
            <a:r>
              <a:rPr lang="en-US" altLang="en-US" dirty="0">
                <a:effectLst>
                  <a:outerShdw blurRad="38100" dist="38100" dir="2700000" algn="tl">
                    <a:srgbClr val="C0C0C0"/>
                  </a:outerShdw>
                </a:effectLst>
              </a:rPr>
              <a:t>Non-binary Relationship Sets</a:t>
            </a:r>
          </a:p>
        </p:txBody>
      </p:sp>
      <p:sp>
        <p:nvSpPr>
          <p:cNvPr id="23555" name="Rectangle 3"/>
          <p:cNvSpPr>
            <a:spLocks noGrp="1" noChangeArrowheads="1"/>
          </p:cNvSpPr>
          <p:nvPr>
            <p:ph type="body" idx="1"/>
          </p:nvPr>
        </p:nvSpPr>
        <p:spPr>
          <a:xfrm>
            <a:off x="1728926" y="888207"/>
            <a:ext cx="5726097" cy="1260634"/>
          </a:xfrm>
        </p:spPr>
        <p:txBody>
          <a:bodyPr/>
          <a:lstStyle/>
          <a:p>
            <a:r>
              <a:rPr lang="en-US" altLang="en-US" dirty="0"/>
              <a:t>Most relationship sets are binary</a:t>
            </a:r>
          </a:p>
          <a:p>
            <a:r>
              <a:rPr lang="en-US" altLang="en-US" dirty="0"/>
              <a:t>There are  occasions when it is more convenient to represent relationships as non-binary.</a:t>
            </a:r>
          </a:p>
          <a:p>
            <a:r>
              <a:rPr lang="en-US" altLang="en-US" dirty="0"/>
              <a:t>E-R Diagram with a Ternary Relationship</a:t>
            </a:r>
          </a:p>
          <a:p>
            <a:endParaRPr lang="en-US" altLang="en-US" dirty="0"/>
          </a:p>
          <a:p>
            <a:endParaRPr lang="en-US" altLang="en-US" dirty="0"/>
          </a:p>
        </p:txBody>
      </p:sp>
      <p:pic>
        <p:nvPicPr>
          <p:cNvPr id="2355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65" y="2066544"/>
            <a:ext cx="3823619" cy="14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0A89300C-6716-A84B-8F8C-3A37022E341D}"/>
              </a:ext>
            </a:extLst>
          </p:cNvPr>
          <p:cNvSpPr txBox="1"/>
          <p:nvPr/>
        </p:nvSpPr>
        <p:spPr>
          <a:xfrm>
            <a:off x="457200" y="3409950"/>
            <a:ext cx="2039982" cy="954107"/>
          </a:xfrm>
          <a:prstGeom prst="rect">
            <a:avLst/>
          </a:prstGeom>
          <a:noFill/>
        </p:spPr>
        <p:txBody>
          <a:bodyPr wrap="none" rtlCol="0">
            <a:spAutoFit/>
          </a:bodyPr>
          <a:lstStyle/>
          <a:p>
            <a:r>
              <a:rPr lang="en-US" sz="1400" dirty="0"/>
              <a:t>Let’s do this.</a:t>
            </a:r>
          </a:p>
          <a:p>
            <a:pPr marL="342900" indent="-342900">
              <a:buFont typeface="+mj-lt"/>
              <a:buAutoNum type="arabicPeriod"/>
            </a:pPr>
            <a:r>
              <a:rPr lang="en-US" sz="1400" dirty="0"/>
              <a:t>Crow’s Foot Diagram</a:t>
            </a:r>
          </a:p>
          <a:p>
            <a:pPr marL="342900" indent="-342900">
              <a:buFont typeface="+mj-lt"/>
              <a:buAutoNum type="arabicPeriod"/>
            </a:pPr>
            <a:r>
              <a:rPr lang="en-US" sz="1400" dirty="0"/>
              <a:t>SQL Schema</a:t>
            </a:r>
          </a:p>
          <a:p>
            <a:pPr marL="342900" indent="-342900">
              <a:buFont typeface="+mj-lt"/>
              <a:buAutoNum type="arabicPeriod"/>
            </a:pPr>
            <a:r>
              <a:rPr lang="en-US" sz="1400" dirty="0"/>
              <a:t>Indexes</a:t>
            </a:r>
          </a:p>
        </p:txBody>
      </p:sp>
    </p:spTree>
    <p:extLst>
      <p:ext uri="{BB962C8B-B14F-4D97-AF65-F5344CB8AC3E}">
        <p14:creationId xmlns:p14="http://schemas.microsoft.com/office/powerpoint/2010/main" val="3181143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6E4668-9E41-FD4A-882E-2C709DEC8338}"/>
              </a:ext>
            </a:extLst>
          </p:cNvPr>
          <p:cNvSpPr>
            <a:spLocks noGrp="1"/>
          </p:cNvSpPr>
          <p:nvPr>
            <p:ph idx="1"/>
          </p:nvPr>
        </p:nvSpPr>
        <p:spPr>
          <a:xfrm>
            <a:off x="152400" y="2245573"/>
            <a:ext cx="8839200" cy="2315167"/>
          </a:xfrm>
        </p:spPr>
        <p:txBody>
          <a:bodyPr/>
          <a:lstStyle/>
          <a:p>
            <a:r>
              <a:rPr lang="en-US" sz="1600" dirty="0"/>
              <a:t>Three core entities:</a:t>
            </a:r>
          </a:p>
          <a:p>
            <a:pPr lvl="1"/>
            <a:r>
              <a:rPr lang="en-US" sz="1400" dirty="0" err="1"/>
              <a:t>name_basics</a:t>
            </a:r>
            <a:r>
              <a:rPr lang="en-US" sz="1400" dirty="0"/>
              <a:t>: Core information about actors, writers, ... ... (10M rows)</a:t>
            </a:r>
          </a:p>
          <a:p>
            <a:pPr lvl="1"/>
            <a:r>
              <a:rPr lang="en-US" sz="1400" dirty="0" err="1"/>
              <a:t>title_basics</a:t>
            </a:r>
            <a:r>
              <a:rPr lang="en-US" sz="1400" dirty="0"/>
              <a:t>: Core information about a movie, TV series, episode, ... ... (7M rows)</a:t>
            </a:r>
          </a:p>
          <a:p>
            <a:pPr lvl="1"/>
            <a:r>
              <a:rPr lang="en-US" sz="1400" dirty="0" err="1"/>
              <a:t>title_principals</a:t>
            </a:r>
            <a:r>
              <a:rPr lang="en-US" sz="1400" dirty="0"/>
              <a:t>: Associative entity implement many-to-many relationship with properties. (42M rows)</a:t>
            </a:r>
          </a:p>
          <a:p>
            <a:r>
              <a:rPr lang="en-US" sz="1600" dirty="0"/>
              <a:t>Associative entities have foreign keys to the entities they link.</a:t>
            </a:r>
          </a:p>
          <a:p>
            <a:r>
              <a:rPr lang="en-US" sz="1600" dirty="0"/>
              <a:t>Let’s look at some queries and scenarios:</a:t>
            </a:r>
          </a:p>
          <a:p>
            <a:pPr lvl="1"/>
            <a:r>
              <a:rPr lang="en-US" sz="1400" dirty="0"/>
              <a:t>Simple lookups.</a:t>
            </a:r>
          </a:p>
          <a:p>
            <a:pPr lvl="1"/>
            <a:r>
              <a:rPr lang="en-US" sz="1400" dirty="0"/>
              <a:t>JOINs</a:t>
            </a:r>
          </a:p>
          <a:p>
            <a:pPr lvl="1"/>
            <a:r>
              <a:rPr lang="en-US" sz="1400" dirty="0"/>
              <a:t>Foreign Keys</a:t>
            </a:r>
          </a:p>
        </p:txBody>
      </p:sp>
      <p:sp>
        <p:nvSpPr>
          <p:cNvPr id="3" name="Title 2">
            <a:extLst>
              <a:ext uri="{FF2B5EF4-FFF2-40B4-BE49-F238E27FC236}">
                <a16:creationId xmlns:a16="http://schemas.microsoft.com/office/drawing/2014/main" id="{3374BB50-D0BD-8942-BC5A-21193923DF08}"/>
              </a:ext>
            </a:extLst>
          </p:cNvPr>
          <p:cNvSpPr>
            <a:spLocks noGrp="1"/>
          </p:cNvSpPr>
          <p:nvPr>
            <p:ph type="title"/>
          </p:nvPr>
        </p:nvSpPr>
        <p:spPr/>
        <p:txBody>
          <a:bodyPr/>
          <a:lstStyle/>
          <a:p>
            <a:r>
              <a:rPr lang="en-US" dirty="0"/>
              <a:t>Consider a Subset of the IMDB Data Model</a:t>
            </a:r>
          </a:p>
        </p:txBody>
      </p:sp>
      <p:pic>
        <p:nvPicPr>
          <p:cNvPr id="4" name="Picture 3">
            <a:extLst>
              <a:ext uri="{FF2B5EF4-FFF2-40B4-BE49-F238E27FC236}">
                <a16:creationId xmlns:a16="http://schemas.microsoft.com/office/drawing/2014/main" id="{2746CE20-7240-0B4D-94B6-EF33238F370A}"/>
              </a:ext>
            </a:extLst>
          </p:cNvPr>
          <p:cNvPicPr>
            <a:picLocks noChangeAspect="1"/>
          </p:cNvPicPr>
          <p:nvPr/>
        </p:nvPicPr>
        <p:blipFill>
          <a:blip r:embed="rId2"/>
          <a:stretch>
            <a:fillRect/>
          </a:stretch>
        </p:blipFill>
        <p:spPr>
          <a:xfrm>
            <a:off x="2133600" y="547181"/>
            <a:ext cx="4724400" cy="1663940"/>
          </a:xfrm>
          <a:prstGeom prst="rect">
            <a:avLst/>
          </a:prstGeom>
        </p:spPr>
      </p:pic>
      <p:sp>
        <p:nvSpPr>
          <p:cNvPr id="5" name="TextBox 4">
            <a:extLst>
              <a:ext uri="{FF2B5EF4-FFF2-40B4-BE49-F238E27FC236}">
                <a16:creationId xmlns:a16="http://schemas.microsoft.com/office/drawing/2014/main" id="{9CF55644-EACE-6A4E-A95E-B6BCFB1929A8}"/>
              </a:ext>
            </a:extLst>
          </p:cNvPr>
          <p:cNvSpPr txBox="1"/>
          <p:nvPr/>
        </p:nvSpPr>
        <p:spPr>
          <a:xfrm>
            <a:off x="3733800" y="4095750"/>
            <a:ext cx="2063514" cy="369332"/>
          </a:xfrm>
          <a:prstGeom prst="rect">
            <a:avLst/>
          </a:prstGeom>
          <a:noFill/>
        </p:spPr>
        <p:txBody>
          <a:bodyPr wrap="none" rtlCol="0">
            <a:spAutoFit/>
          </a:bodyPr>
          <a:lstStyle/>
          <a:p>
            <a:r>
              <a:rPr lang="en-US" dirty="0">
                <a:solidFill>
                  <a:srgbClr val="FF0000"/>
                </a:solidFill>
              </a:rPr>
              <a:t>Switch to notebook.</a:t>
            </a:r>
          </a:p>
        </p:txBody>
      </p:sp>
    </p:spTree>
    <p:extLst>
      <p:ext uri="{BB962C8B-B14F-4D97-AF65-F5344CB8AC3E}">
        <p14:creationId xmlns:p14="http://schemas.microsoft.com/office/powerpoint/2010/main" val="37901082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
        <p:nvSpPr>
          <p:cNvPr id="2" name="TextBox 1">
            <a:extLst>
              <a:ext uri="{FF2B5EF4-FFF2-40B4-BE49-F238E27FC236}">
                <a16:creationId xmlns:a16="http://schemas.microsoft.com/office/drawing/2014/main" id="{B24AEDDB-8778-0941-AF1E-2C3EA49CA0F9}"/>
              </a:ext>
            </a:extLst>
          </p:cNvPr>
          <p:cNvSpPr txBox="1"/>
          <p:nvPr/>
        </p:nvSpPr>
        <p:spPr>
          <a:xfrm>
            <a:off x="768350" y="3638550"/>
            <a:ext cx="2687146" cy="369332"/>
          </a:xfrm>
          <a:prstGeom prst="rect">
            <a:avLst/>
          </a:prstGeom>
          <a:noFill/>
        </p:spPr>
        <p:txBody>
          <a:bodyPr wrap="none" rtlCol="0">
            <a:spAutoFit/>
          </a:bodyPr>
          <a:lstStyle/>
          <a:p>
            <a:r>
              <a:rPr lang="en-US" dirty="0"/>
              <a:t>Let’s look at </a:t>
            </a:r>
            <a:r>
              <a:rPr lang="en-US" i="1" dirty="0" err="1"/>
              <a:t>classicmodels</a:t>
            </a:r>
            <a:r>
              <a:rPr lang="en-US" i="1" dirty="0"/>
              <a:t>.</a:t>
            </a:r>
            <a:endParaRPr lang="en-US" dirty="0"/>
          </a:p>
        </p:txBody>
      </p:sp>
    </p:spTree>
    <p:extLst>
      <p:ext uri="{BB962C8B-B14F-4D97-AF65-F5344CB8AC3E}">
        <p14:creationId xmlns:p14="http://schemas.microsoft.com/office/powerpoint/2010/main" val="6976785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extLst>
      <p:ext uri="{BB962C8B-B14F-4D97-AF65-F5344CB8AC3E}">
        <p14:creationId xmlns:p14="http://schemas.microsoft.com/office/powerpoint/2010/main" val="29738939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extLst>
      <p:ext uri="{BB962C8B-B14F-4D97-AF65-F5344CB8AC3E}">
        <p14:creationId xmlns:p14="http://schemas.microsoft.com/office/powerpoint/2010/main" val="170794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Data Cleanup Tasks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280488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A8CADF-098F-3F40-B68D-4BB04F0DDFE6}"/>
              </a:ext>
            </a:extLst>
          </p:cNvPr>
          <p:cNvSpPr>
            <a:spLocks noGrp="1"/>
          </p:cNvSpPr>
          <p:nvPr>
            <p:ph idx="1"/>
          </p:nvPr>
        </p:nvSpPr>
        <p:spPr/>
        <p:txBody>
          <a:bodyPr/>
          <a:lstStyle/>
          <a:p>
            <a:r>
              <a:rPr lang="en-US" dirty="0"/>
              <a:t>Country, City, State in </a:t>
            </a:r>
            <a:r>
              <a:rPr lang="en-US" dirty="0" err="1"/>
              <a:t>Lahmans</a:t>
            </a:r>
            <a:r>
              <a:rPr lang="en-US" dirty="0"/>
              <a:t> People.</a:t>
            </a:r>
          </a:p>
          <a:p>
            <a:r>
              <a:rPr lang="en-US" dirty="0"/>
              <a:t>Harry Potter data.</a:t>
            </a:r>
          </a:p>
        </p:txBody>
      </p:sp>
      <p:sp>
        <p:nvSpPr>
          <p:cNvPr id="3" name="Title 2">
            <a:extLst>
              <a:ext uri="{FF2B5EF4-FFF2-40B4-BE49-F238E27FC236}">
                <a16:creationId xmlns:a16="http://schemas.microsoft.com/office/drawing/2014/main" id="{9B2DA25F-7554-A949-B8AE-76FDD6F1A884}"/>
              </a:ext>
            </a:extLst>
          </p:cNvPr>
          <p:cNvSpPr>
            <a:spLocks noGrp="1"/>
          </p:cNvSpPr>
          <p:nvPr>
            <p:ph type="title"/>
          </p:nvPr>
        </p:nvSpPr>
        <p:spPr/>
        <p:txBody>
          <a:bodyPr/>
          <a:lstStyle/>
          <a:p>
            <a:r>
              <a:rPr lang="en-US" dirty="0"/>
              <a:t>Some Worked Data Cleanup Tasks</a:t>
            </a:r>
          </a:p>
        </p:txBody>
      </p:sp>
    </p:spTree>
    <p:extLst>
      <p:ext uri="{BB962C8B-B14F-4D97-AF65-F5344CB8AC3E}">
        <p14:creationId xmlns:p14="http://schemas.microsoft.com/office/powerpoint/2010/main" val="14308471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Harry Potter</a:t>
            </a:r>
            <a:br>
              <a:rPr lang="en-US" altLang="en-US" sz="2800" i="1" dirty="0">
                <a:solidFill>
                  <a:schemeClr val="bg1"/>
                </a:solidFill>
              </a:rPr>
            </a:br>
            <a:r>
              <a:rPr lang="en-US" altLang="en-US" sz="2800" i="1" dirty="0">
                <a:solidFill>
                  <a:schemeClr val="bg1"/>
                </a:solidFill>
              </a:rPr>
              <a:t>(Slides and Notebook from Lecture 2)</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2: ER, Relational, SQL (II) 		© Donald F. Ferguson, 2021</a:t>
            </a:r>
            <a:endParaRPr lang="en-US" altLang="en-US" sz="800" i="1" dirty="0">
              <a:solidFill>
                <a:schemeClr val="bg1"/>
              </a:solidFill>
            </a:endParaRPr>
          </a:p>
        </p:txBody>
      </p:sp>
    </p:spTree>
    <p:extLst>
      <p:ext uri="{BB962C8B-B14F-4D97-AF65-F5344CB8AC3E}">
        <p14:creationId xmlns:p14="http://schemas.microsoft.com/office/powerpoint/2010/main" val="1889538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99196C8-8DB6-FD40-98CC-D6918FC332C5}"/>
              </a:ext>
            </a:extLst>
          </p:cNvPr>
          <p:cNvSpPr>
            <a:spLocks noGrp="1"/>
          </p:cNvSpPr>
          <p:nvPr>
            <p:ph idx="1"/>
          </p:nvPr>
        </p:nvSpPr>
        <p:spPr>
          <a:xfrm>
            <a:off x="172570" y="514350"/>
            <a:ext cx="8819030" cy="4267200"/>
          </a:xfrm>
        </p:spPr>
        <p:txBody>
          <a:bodyPr/>
          <a:lstStyle/>
          <a:p>
            <a:r>
              <a:rPr lang="en-US" sz="1400" dirty="0"/>
              <a:t>Dataset:</a:t>
            </a:r>
          </a:p>
          <a:p>
            <a:pPr lvl="1"/>
            <a:r>
              <a:rPr lang="en-US" sz="1200" dirty="0">
                <a:hlinkClick r:id="rId2"/>
              </a:rPr>
              <a:t>https://www.kaggle.com/gulsahdemiryurek/harry-potter-dataset</a:t>
            </a:r>
            <a:endParaRPr lang="en-US" sz="1200" dirty="0"/>
          </a:p>
          <a:p>
            <a:pPr lvl="1"/>
            <a:r>
              <a:rPr lang="en-US" sz="1200" dirty="0"/>
              <a:t>Six “comma separated value (CSV)” files. We will start with </a:t>
            </a:r>
            <a:r>
              <a:rPr lang="en-US" sz="1200" i="1" dirty="0" err="1"/>
              <a:t>Characters.csv</a:t>
            </a:r>
            <a:r>
              <a:rPr lang="en-US" sz="1200" i="1" dirty="0"/>
              <a:t>.</a:t>
            </a:r>
          </a:p>
          <a:p>
            <a:r>
              <a:rPr lang="en-US" sz="1400" dirty="0"/>
              <a:t>Tasks: (Both tasks start with </a:t>
            </a:r>
            <a:r>
              <a:rPr lang="en-US" sz="1400" i="1" dirty="0"/>
              <a:t>importing and engineering the data.)</a:t>
            </a:r>
            <a:endParaRPr lang="en-US" sz="1400" dirty="0"/>
          </a:p>
          <a:p>
            <a:pPr lvl="1"/>
            <a:r>
              <a:rPr lang="en-US" sz="1200" dirty="0"/>
              <a:t>Build an interactive web application for </a:t>
            </a:r>
            <a:r>
              <a:rPr lang="en-US" sz="1200" i="1" dirty="0"/>
              <a:t>create-retrieve-update-delete</a:t>
            </a:r>
            <a:r>
              <a:rPr lang="en-US" sz="1200" dirty="0"/>
              <a:t> entries. The application must enforce </a:t>
            </a:r>
            <a:r>
              <a:rPr lang="en-US" sz="1200" i="1" dirty="0"/>
              <a:t>semantic integrity.</a:t>
            </a:r>
          </a:p>
          <a:p>
            <a:pPr lvl="1"/>
            <a:r>
              <a:rPr lang="en-US" sz="1200" dirty="0"/>
              <a:t>Build a </a:t>
            </a:r>
            <a:r>
              <a:rPr lang="en-US" sz="1200" dirty="0" err="1"/>
              <a:t>Jupyter</a:t>
            </a:r>
            <a:r>
              <a:rPr lang="en-US" sz="1200" dirty="0"/>
              <a:t> Notebook that does some interesting visualization and analysis.</a:t>
            </a:r>
          </a:p>
          <a:p>
            <a:r>
              <a:rPr lang="en-US" sz="1400" dirty="0"/>
              <a:t>Elements:</a:t>
            </a:r>
          </a:p>
          <a:p>
            <a:pPr lvl="1"/>
            <a:r>
              <a:rPr lang="en-US" sz="1200" dirty="0"/>
              <a:t>Content/applications in a browser.</a:t>
            </a:r>
          </a:p>
          <a:p>
            <a:pPr lvl="1"/>
            <a:r>
              <a:rPr lang="en-US" sz="1200" dirty="0" err="1"/>
              <a:t>Jupyter</a:t>
            </a:r>
            <a:r>
              <a:rPr lang="en-US" sz="1200" dirty="0"/>
              <a:t> Notebook Server is both:</a:t>
            </a:r>
          </a:p>
          <a:p>
            <a:pPr lvl="2"/>
            <a:r>
              <a:rPr lang="en-US" sz="1000" dirty="0"/>
              <a:t>A web server</a:t>
            </a:r>
          </a:p>
          <a:p>
            <a:pPr lvl="2"/>
            <a:r>
              <a:rPr lang="en-US" sz="1000" dirty="0"/>
              <a:t>A (specialized) web application server.</a:t>
            </a:r>
          </a:p>
          <a:p>
            <a:pPr lvl="1"/>
            <a:r>
              <a:rPr lang="en-US" sz="1200" dirty="0"/>
              <a:t>Web server delivers HTML, images, ...</a:t>
            </a:r>
            <a:br>
              <a:rPr lang="en-US" sz="1200" dirty="0"/>
            </a:br>
            <a:r>
              <a:rPr lang="en-US" sz="1200" dirty="0"/>
              <a:t>to the browser.</a:t>
            </a:r>
          </a:p>
          <a:p>
            <a:pPr lvl="1"/>
            <a:r>
              <a:rPr lang="en-US" sz="1200" dirty="0"/>
              <a:t>Web application server executes an</a:t>
            </a:r>
          </a:p>
          <a:p>
            <a:pPr lvl="2"/>
            <a:r>
              <a:rPr lang="en-US" sz="1000" dirty="0"/>
              <a:t>Application server framework (Flask)</a:t>
            </a:r>
          </a:p>
          <a:p>
            <a:pPr lvl="2"/>
            <a:r>
              <a:rPr lang="en-US" sz="1000" dirty="0"/>
              <a:t>The Python code implementing the app.</a:t>
            </a:r>
          </a:p>
          <a:p>
            <a:pPr lvl="1"/>
            <a:r>
              <a:rPr lang="en-US" sz="1200" dirty="0"/>
              <a:t>The </a:t>
            </a:r>
            <a:r>
              <a:rPr lang="en-US" sz="1200" dirty="0" err="1"/>
              <a:t>Jupyter</a:t>
            </a:r>
            <a:r>
              <a:rPr lang="en-US" sz="1200" dirty="0"/>
              <a:t> Notebook Server runs code</a:t>
            </a:r>
            <a:br>
              <a:rPr lang="en-US" sz="1200" dirty="0"/>
            </a:br>
            <a:r>
              <a:rPr lang="en-US" sz="1200" dirty="0"/>
              <a:t>cells in a Python kernel.</a:t>
            </a:r>
          </a:p>
          <a:p>
            <a:pPr lvl="1"/>
            <a:r>
              <a:rPr lang="en-US" sz="1200" dirty="0"/>
              <a:t>I am mostly going to ignore the browser and content.</a:t>
            </a:r>
          </a:p>
        </p:txBody>
      </p:sp>
      <p:sp>
        <p:nvSpPr>
          <p:cNvPr id="4" name="Title 3">
            <a:extLst>
              <a:ext uri="{FF2B5EF4-FFF2-40B4-BE49-F238E27FC236}">
                <a16:creationId xmlns:a16="http://schemas.microsoft.com/office/drawing/2014/main" id="{08EEBEA1-12DF-DC4F-A6CF-FDE1F47A0698}"/>
              </a:ext>
            </a:extLst>
          </p:cNvPr>
          <p:cNvSpPr>
            <a:spLocks noGrp="1"/>
          </p:cNvSpPr>
          <p:nvPr>
            <p:ph type="title"/>
          </p:nvPr>
        </p:nvSpPr>
        <p:spPr/>
        <p:txBody>
          <a:bodyPr/>
          <a:lstStyle/>
          <a:p>
            <a:r>
              <a:rPr lang="en-US" dirty="0"/>
              <a:t>Harry Potter Character Information Application</a:t>
            </a:r>
          </a:p>
        </p:txBody>
      </p:sp>
      <p:pic>
        <p:nvPicPr>
          <p:cNvPr id="6" name="Picture 5">
            <a:extLst>
              <a:ext uri="{FF2B5EF4-FFF2-40B4-BE49-F238E27FC236}">
                <a16:creationId xmlns:a16="http://schemas.microsoft.com/office/drawing/2014/main" id="{83AA04DD-6F76-8041-A57E-BE78BDA35017}"/>
              </a:ext>
            </a:extLst>
          </p:cNvPr>
          <p:cNvPicPr>
            <a:picLocks noChangeAspect="1"/>
          </p:cNvPicPr>
          <p:nvPr/>
        </p:nvPicPr>
        <p:blipFill>
          <a:blip r:embed="rId3"/>
          <a:stretch>
            <a:fillRect/>
          </a:stretch>
        </p:blipFill>
        <p:spPr>
          <a:xfrm>
            <a:off x="3657600" y="1962150"/>
            <a:ext cx="5418204" cy="2439526"/>
          </a:xfrm>
          <a:prstGeom prst="rect">
            <a:avLst/>
          </a:prstGeom>
        </p:spPr>
      </p:pic>
    </p:spTree>
    <p:extLst>
      <p:ext uri="{BB962C8B-B14F-4D97-AF65-F5344CB8AC3E}">
        <p14:creationId xmlns:p14="http://schemas.microsoft.com/office/powerpoint/2010/main" val="502284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47D9DB3-36C9-7B47-8C21-C262C19BC8DD}"/>
              </a:ext>
            </a:extLst>
          </p:cNvPr>
          <p:cNvSpPr>
            <a:spLocks noGrp="1"/>
          </p:cNvSpPr>
          <p:nvPr>
            <p:ph idx="1"/>
          </p:nvPr>
        </p:nvSpPr>
        <p:spPr>
          <a:xfrm>
            <a:off x="4876799" y="584916"/>
            <a:ext cx="3962400" cy="4038600"/>
          </a:xfrm>
        </p:spPr>
        <p:txBody>
          <a:bodyPr/>
          <a:lstStyle/>
          <a:p>
            <a:pPr marL="0" indent="0">
              <a:buNone/>
            </a:pPr>
            <a:r>
              <a:rPr lang="en-US" sz="1600" dirty="0"/>
              <a:t>15 columns:</a:t>
            </a:r>
          </a:p>
          <a:p>
            <a:pPr>
              <a:spcBef>
                <a:spcPts val="0"/>
              </a:spcBef>
              <a:spcAft>
                <a:spcPts val="200"/>
              </a:spcAft>
            </a:pPr>
            <a:r>
              <a:rPr lang="en-US" sz="1400" dirty="0"/>
              <a:t>Id</a:t>
            </a:r>
          </a:p>
          <a:p>
            <a:pPr>
              <a:spcBef>
                <a:spcPts val="0"/>
              </a:spcBef>
              <a:spcAft>
                <a:spcPts val="200"/>
              </a:spcAft>
            </a:pPr>
            <a:r>
              <a:rPr lang="en-US" sz="1400" dirty="0"/>
              <a:t>Name</a:t>
            </a:r>
          </a:p>
          <a:p>
            <a:pPr>
              <a:spcBef>
                <a:spcPts val="0"/>
              </a:spcBef>
              <a:spcAft>
                <a:spcPts val="200"/>
              </a:spcAft>
            </a:pPr>
            <a:r>
              <a:rPr lang="en-US" sz="1400" dirty="0"/>
              <a:t>Gender</a:t>
            </a:r>
          </a:p>
          <a:p>
            <a:pPr>
              <a:spcBef>
                <a:spcPts val="0"/>
              </a:spcBef>
              <a:spcAft>
                <a:spcPts val="200"/>
              </a:spcAft>
            </a:pPr>
            <a:r>
              <a:rPr lang="en-US" sz="1400" dirty="0"/>
              <a:t>Job</a:t>
            </a:r>
          </a:p>
          <a:p>
            <a:pPr>
              <a:spcBef>
                <a:spcPts val="0"/>
              </a:spcBef>
              <a:spcAft>
                <a:spcPts val="200"/>
              </a:spcAft>
            </a:pPr>
            <a:r>
              <a:rPr lang="en-US" sz="1400" dirty="0"/>
              <a:t>House</a:t>
            </a:r>
          </a:p>
          <a:p>
            <a:pPr>
              <a:spcBef>
                <a:spcPts val="0"/>
              </a:spcBef>
              <a:spcAft>
                <a:spcPts val="200"/>
              </a:spcAft>
            </a:pPr>
            <a:r>
              <a:rPr lang="en-US" sz="1400" dirty="0"/>
              <a:t>Wand</a:t>
            </a:r>
          </a:p>
          <a:p>
            <a:pPr>
              <a:spcBef>
                <a:spcPts val="0"/>
              </a:spcBef>
              <a:spcAft>
                <a:spcPts val="200"/>
              </a:spcAft>
            </a:pPr>
            <a:r>
              <a:rPr lang="en-US" sz="1400" dirty="0"/>
              <a:t>Patronus</a:t>
            </a:r>
          </a:p>
          <a:p>
            <a:pPr>
              <a:spcBef>
                <a:spcPts val="0"/>
              </a:spcBef>
              <a:spcAft>
                <a:spcPts val="200"/>
              </a:spcAft>
            </a:pPr>
            <a:r>
              <a:rPr lang="en-US" sz="1400" dirty="0"/>
              <a:t>Species</a:t>
            </a:r>
          </a:p>
          <a:p>
            <a:pPr>
              <a:spcBef>
                <a:spcPts val="0"/>
              </a:spcBef>
              <a:spcAft>
                <a:spcPts val="200"/>
              </a:spcAft>
            </a:pPr>
            <a:r>
              <a:rPr lang="en-US" sz="1400" dirty="0"/>
              <a:t>Blood status</a:t>
            </a:r>
          </a:p>
          <a:p>
            <a:pPr>
              <a:spcBef>
                <a:spcPts val="0"/>
              </a:spcBef>
              <a:spcAft>
                <a:spcPts val="200"/>
              </a:spcAft>
            </a:pPr>
            <a:r>
              <a:rPr lang="en-US" sz="1400" dirty="0"/>
              <a:t>Hair </a:t>
            </a:r>
            <a:r>
              <a:rPr lang="en-US" sz="1400" dirty="0" err="1"/>
              <a:t>colour</a:t>
            </a:r>
            <a:endParaRPr lang="en-US" sz="1400" dirty="0"/>
          </a:p>
          <a:p>
            <a:pPr>
              <a:spcBef>
                <a:spcPts val="0"/>
              </a:spcBef>
              <a:spcAft>
                <a:spcPts val="200"/>
              </a:spcAft>
            </a:pPr>
            <a:r>
              <a:rPr lang="en-US" sz="1400" dirty="0"/>
              <a:t>Eye </a:t>
            </a:r>
            <a:r>
              <a:rPr lang="en-US" sz="1400" dirty="0" err="1"/>
              <a:t>colour</a:t>
            </a:r>
            <a:endParaRPr lang="en-US" sz="1400" dirty="0"/>
          </a:p>
          <a:p>
            <a:pPr>
              <a:spcBef>
                <a:spcPts val="0"/>
              </a:spcBef>
              <a:spcAft>
                <a:spcPts val="200"/>
              </a:spcAft>
            </a:pPr>
            <a:r>
              <a:rPr lang="en-US" sz="1400" dirty="0"/>
              <a:t>Loyalty</a:t>
            </a:r>
            <a:endParaRPr lang="en-US" dirty="0"/>
          </a:p>
          <a:p>
            <a:pPr>
              <a:spcBef>
                <a:spcPts val="0"/>
              </a:spcBef>
              <a:spcAft>
                <a:spcPts val="200"/>
              </a:spcAft>
            </a:pPr>
            <a:r>
              <a:rPr lang="en-US" sz="1400" dirty="0"/>
              <a:t>Skills</a:t>
            </a:r>
          </a:p>
          <a:p>
            <a:pPr>
              <a:spcBef>
                <a:spcPts val="0"/>
              </a:spcBef>
              <a:spcAft>
                <a:spcPts val="200"/>
              </a:spcAft>
            </a:pPr>
            <a:r>
              <a:rPr lang="en-US" sz="1400" dirty="0"/>
              <a:t>Birth</a:t>
            </a:r>
          </a:p>
          <a:p>
            <a:pPr>
              <a:spcBef>
                <a:spcPts val="0"/>
              </a:spcBef>
              <a:spcAft>
                <a:spcPts val="200"/>
              </a:spcAft>
            </a:pPr>
            <a:r>
              <a:rPr lang="en-US" sz="1400" dirty="0"/>
              <a:t>Death</a:t>
            </a:r>
            <a:endParaRPr lang="en-US" sz="1000" dirty="0"/>
          </a:p>
        </p:txBody>
      </p:sp>
      <p:sp>
        <p:nvSpPr>
          <p:cNvPr id="3" name="Title 2">
            <a:extLst>
              <a:ext uri="{FF2B5EF4-FFF2-40B4-BE49-F238E27FC236}">
                <a16:creationId xmlns:a16="http://schemas.microsoft.com/office/drawing/2014/main" id="{A803E5D2-C475-784B-8162-19B2E321FF82}"/>
              </a:ext>
            </a:extLst>
          </p:cNvPr>
          <p:cNvSpPr>
            <a:spLocks noGrp="1"/>
          </p:cNvSpPr>
          <p:nvPr>
            <p:ph type="title"/>
          </p:nvPr>
        </p:nvSpPr>
        <p:spPr/>
        <p:txBody>
          <a:bodyPr/>
          <a:lstStyle/>
          <a:p>
            <a:r>
              <a:rPr lang="en-US" dirty="0"/>
              <a:t>The Data – </a:t>
            </a:r>
            <a:r>
              <a:rPr lang="en-US" dirty="0" err="1"/>
              <a:t>Characters.csv</a:t>
            </a:r>
            <a:endParaRPr lang="en-US" dirty="0"/>
          </a:p>
        </p:txBody>
      </p:sp>
      <p:pic>
        <p:nvPicPr>
          <p:cNvPr id="4" name="Picture 3">
            <a:extLst>
              <a:ext uri="{FF2B5EF4-FFF2-40B4-BE49-F238E27FC236}">
                <a16:creationId xmlns:a16="http://schemas.microsoft.com/office/drawing/2014/main" id="{78DCD5F1-816A-874D-92B1-DED9B8EB429F}"/>
              </a:ext>
            </a:extLst>
          </p:cNvPr>
          <p:cNvPicPr>
            <a:picLocks noChangeAspect="1"/>
          </p:cNvPicPr>
          <p:nvPr/>
        </p:nvPicPr>
        <p:blipFill>
          <a:blip r:embed="rId2"/>
          <a:stretch>
            <a:fillRect/>
          </a:stretch>
        </p:blipFill>
        <p:spPr>
          <a:xfrm>
            <a:off x="76200" y="588672"/>
            <a:ext cx="4793559" cy="3980588"/>
          </a:xfrm>
          <a:prstGeom prst="rect">
            <a:avLst/>
          </a:prstGeom>
        </p:spPr>
      </p:pic>
      <p:sp>
        <p:nvSpPr>
          <p:cNvPr id="6" name="TextBox 5">
            <a:extLst>
              <a:ext uri="{FF2B5EF4-FFF2-40B4-BE49-F238E27FC236}">
                <a16:creationId xmlns:a16="http://schemas.microsoft.com/office/drawing/2014/main" id="{5B84F8E5-88B7-F447-B935-0B125D7A0089}"/>
              </a:ext>
            </a:extLst>
          </p:cNvPr>
          <p:cNvSpPr txBox="1"/>
          <p:nvPr/>
        </p:nvSpPr>
        <p:spPr>
          <a:xfrm>
            <a:off x="6066459" y="1008339"/>
            <a:ext cx="3009927" cy="2462213"/>
          </a:xfrm>
          <a:prstGeom prst="rect">
            <a:avLst/>
          </a:prstGeom>
          <a:noFill/>
        </p:spPr>
        <p:txBody>
          <a:bodyPr wrap="none" rtlCol="0">
            <a:spAutoFit/>
          </a:bodyPr>
          <a:lstStyle/>
          <a:p>
            <a:pPr marL="285750" indent="-285750">
              <a:buFont typeface="Arial" panose="020B0604020202020204" pitchFamily="34" charset="0"/>
              <a:buChar char="•"/>
            </a:pPr>
            <a:r>
              <a:rPr lang="en-US" sz="1400" dirty="0"/>
              <a:t>Downloaded the file.</a:t>
            </a:r>
          </a:p>
          <a:p>
            <a:pPr marL="285750" indent="-285750">
              <a:buFont typeface="Arial" panose="020B0604020202020204" pitchFamily="34" charset="0"/>
              <a:buChar char="•"/>
            </a:pPr>
            <a:r>
              <a:rPr lang="en-US" sz="1400" dirty="0"/>
              <a:t>The columns are separated by ‘;’</a:t>
            </a:r>
          </a:p>
          <a:p>
            <a:pPr marL="285750" indent="-285750">
              <a:buFont typeface="Arial" panose="020B0604020202020204" pitchFamily="34" charset="0"/>
              <a:buChar char="•"/>
            </a:pPr>
            <a:r>
              <a:rPr lang="en-US" sz="1400" dirty="0"/>
              <a:t>Despite being “Comma”</a:t>
            </a:r>
            <a:br>
              <a:rPr lang="en-US" sz="1400" dirty="0"/>
            </a:br>
            <a:r>
              <a:rPr lang="en-US" sz="1400" dirty="0"/>
              <a:t>Separated Values, other</a:t>
            </a:r>
            <a:br>
              <a:rPr lang="en-US" sz="1400" dirty="0"/>
            </a:br>
            <a:r>
              <a:rPr lang="en-US" sz="1400" dirty="0"/>
              <a:t>separators are common.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Loaded using </a:t>
            </a:r>
            <a:r>
              <a:rPr lang="en-US" sz="1400" dirty="0" err="1"/>
              <a:t>DataGrip</a:t>
            </a:r>
            <a:r>
              <a:rPr lang="en-US" sz="1400" dirty="0"/>
              <a:t> into MySQL</a:t>
            </a:r>
          </a:p>
          <a:p>
            <a:pPr marL="742950" lvl="1" indent="-285750">
              <a:buFont typeface="Arial" panose="020B0604020202020204" pitchFamily="34" charset="0"/>
              <a:buChar char="•"/>
            </a:pPr>
            <a:r>
              <a:rPr lang="en-US" sz="1400" dirty="0"/>
              <a:t>Connect</a:t>
            </a:r>
          </a:p>
          <a:p>
            <a:pPr marL="742950" lvl="1" indent="-285750">
              <a:buFont typeface="Arial" panose="020B0604020202020204" pitchFamily="34" charset="0"/>
              <a:buChar char="•"/>
            </a:pPr>
            <a:r>
              <a:rPr lang="en-US" sz="1400" dirty="0"/>
              <a:t>Create Schema</a:t>
            </a:r>
          </a:p>
          <a:p>
            <a:pPr marL="742950" lvl="1" indent="-285750">
              <a:buFont typeface="Arial" panose="020B0604020202020204" pitchFamily="34" charset="0"/>
              <a:buChar char="•"/>
            </a:pPr>
            <a:r>
              <a:rPr lang="en-US" sz="1400" dirty="0"/>
              <a:t>Use Schema</a:t>
            </a:r>
          </a:p>
          <a:p>
            <a:pPr marL="742950" lvl="1" indent="-285750">
              <a:buFont typeface="Arial" panose="020B0604020202020204" pitchFamily="34" charset="0"/>
              <a:buChar char="•"/>
            </a:pPr>
            <a:r>
              <a:rPr lang="en-US" sz="1400" dirty="0"/>
              <a:t>Use the data load tool.</a:t>
            </a:r>
          </a:p>
        </p:txBody>
      </p:sp>
    </p:spTree>
    <p:extLst>
      <p:ext uri="{BB962C8B-B14F-4D97-AF65-F5344CB8AC3E}">
        <p14:creationId xmlns:p14="http://schemas.microsoft.com/office/powerpoint/2010/main" val="1958632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AEC190-3FB4-5E42-A40C-D520E3099DE0}"/>
              </a:ext>
            </a:extLst>
          </p:cNvPr>
          <p:cNvSpPr>
            <a:spLocks noGrp="1"/>
          </p:cNvSpPr>
          <p:nvPr>
            <p:ph type="title"/>
          </p:nvPr>
        </p:nvSpPr>
        <p:spPr/>
        <p:txBody>
          <a:bodyPr/>
          <a:lstStyle/>
          <a:p>
            <a:r>
              <a:rPr lang="en-US" dirty="0"/>
              <a:t>But First, Let’s Look at the Data</a:t>
            </a:r>
          </a:p>
        </p:txBody>
      </p:sp>
      <p:sp>
        <p:nvSpPr>
          <p:cNvPr id="5" name="TextBox 4">
            <a:extLst>
              <a:ext uri="{FF2B5EF4-FFF2-40B4-BE49-F238E27FC236}">
                <a16:creationId xmlns:a16="http://schemas.microsoft.com/office/drawing/2014/main" id="{29554579-F3D4-2C47-8172-E0388ECBEE6A}"/>
              </a:ext>
            </a:extLst>
          </p:cNvPr>
          <p:cNvSpPr txBox="1"/>
          <p:nvPr/>
        </p:nvSpPr>
        <p:spPr>
          <a:xfrm>
            <a:off x="457200" y="481077"/>
            <a:ext cx="4467441" cy="1231106"/>
          </a:xfrm>
          <a:prstGeom prst="rect">
            <a:avLst/>
          </a:prstGeom>
          <a:noFill/>
        </p:spPr>
        <p:txBody>
          <a:bodyPr wrap="none" rtlCol="0">
            <a:spAutoFit/>
          </a:bodyPr>
          <a:lstStyle/>
          <a:p>
            <a:r>
              <a:rPr lang="en-US" sz="1400" u="sng" dirty="0"/>
              <a:t>There are some weird characters, no pun intended.</a:t>
            </a:r>
          </a:p>
          <a:p>
            <a:pPr marL="171450" indent="-171450">
              <a:buFont typeface="Arial" panose="020B0604020202020204" pitchFamily="34" charset="0"/>
              <a:buChar char="•"/>
            </a:pPr>
            <a:r>
              <a:rPr lang="en-US" sz="1200" dirty="0"/>
              <a:t>9º" Chestnut dragon heartstring</a:t>
            </a:r>
          </a:p>
          <a:p>
            <a:pPr marL="171450" indent="-171450">
              <a:buFont typeface="Arial" panose="020B0604020202020204" pitchFamily="34" charset="0"/>
              <a:buChar char="•"/>
            </a:pPr>
            <a:r>
              <a:rPr lang="en-US" sz="1200" dirty="0"/>
              <a:t>Dumbledore's Army |Hogwarts School of Witchcraft and Wizardry</a:t>
            </a:r>
          </a:p>
          <a:p>
            <a:pPr marL="171450" indent="-171450">
              <a:buFont typeface="Arial" panose="020B0604020202020204" pitchFamily="34" charset="0"/>
              <a:buChar char="•"/>
            </a:pPr>
            <a:r>
              <a:rPr lang="el-GR" sz="1200" dirty="0"/>
              <a:t>9Ω" </a:t>
            </a:r>
            <a:r>
              <a:rPr lang="en-US" sz="1200" dirty="0"/>
              <a:t>Fir dragon heartstring</a:t>
            </a:r>
          </a:p>
          <a:p>
            <a:pPr marL="171450" indent="-171450">
              <a:buFont typeface="Arial" panose="020B0604020202020204" pitchFamily="34" charset="0"/>
              <a:buChar char="•"/>
            </a:pPr>
            <a:r>
              <a:rPr lang="en-US" sz="1200" dirty="0" err="1"/>
              <a:t>Professor†of†Transfiguration</a:t>
            </a:r>
            <a:r>
              <a:rPr lang="en-US" sz="1200" dirty="0"/>
              <a:t>†| Head of Gryffindor</a:t>
            </a:r>
          </a:p>
          <a:p>
            <a:endParaRPr lang="en-US" sz="1200" dirty="0"/>
          </a:p>
        </p:txBody>
      </p:sp>
      <p:pic>
        <p:nvPicPr>
          <p:cNvPr id="8" name="Picture 7">
            <a:extLst>
              <a:ext uri="{FF2B5EF4-FFF2-40B4-BE49-F238E27FC236}">
                <a16:creationId xmlns:a16="http://schemas.microsoft.com/office/drawing/2014/main" id="{5ECCEDE4-5305-3349-988D-98AA4ABF96FE}"/>
              </a:ext>
            </a:extLst>
          </p:cNvPr>
          <p:cNvPicPr>
            <a:picLocks noChangeAspect="1"/>
          </p:cNvPicPr>
          <p:nvPr/>
        </p:nvPicPr>
        <p:blipFill>
          <a:blip r:embed="rId2"/>
          <a:stretch>
            <a:fillRect/>
          </a:stretch>
        </p:blipFill>
        <p:spPr>
          <a:xfrm>
            <a:off x="304800" y="1581038"/>
            <a:ext cx="7004254" cy="2971911"/>
          </a:xfrm>
          <a:prstGeom prst="rect">
            <a:avLst/>
          </a:prstGeom>
        </p:spPr>
      </p:pic>
      <p:sp>
        <p:nvSpPr>
          <p:cNvPr id="9" name="TextBox 8">
            <a:extLst>
              <a:ext uri="{FF2B5EF4-FFF2-40B4-BE49-F238E27FC236}">
                <a16:creationId xmlns:a16="http://schemas.microsoft.com/office/drawing/2014/main" id="{CF235B4B-E097-0F49-838D-1B3322934484}"/>
              </a:ext>
            </a:extLst>
          </p:cNvPr>
          <p:cNvSpPr txBox="1"/>
          <p:nvPr/>
        </p:nvSpPr>
        <p:spPr>
          <a:xfrm>
            <a:off x="5562600" y="590550"/>
            <a:ext cx="1716560"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a:t>How did this happen?</a:t>
            </a:r>
          </a:p>
          <a:p>
            <a:pPr marL="171450" indent="-171450">
              <a:buFont typeface="Arial" panose="020B0604020202020204" pitchFamily="34" charset="0"/>
              <a:buChar char="•"/>
            </a:pPr>
            <a:r>
              <a:rPr lang="en-US" sz="1200" dirty="0"/>
              <a:t>What do we do?</a:t>
            </a:r>
          </a:p>
        </p:txBody>
      </p:sp>
    </p:spTree>
    <p:extLst>
      <p:ext uri="{BB962C8B-B14F-4D97-AF65-F5344CB8AC3E}">
        <p14:creationId xmlns:p14="http://schemas.microsoft.com/office/powerpoint/2010/main" val="3105109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00696D-CFD8-0448-925A-AE7BFA35D78A}"/>
              </a:ext>
            </a:extLst>
          </p:cNvPr>
          <p:cNvSpPr>
            <a:spLocks noGrp="1"/>
          </p:cNvSpPr>
          <p:nvPr>
            <p:ph idx="1"/>
          </p:nvPr>
        </p:nvSpPr>
        <p:spPr>
          <a:xfrm>
            <a:off x="154324" y="514350"/>
            <a:ext cx="8913475" cy="4038600"/>
          </a:xfrm>
        </p:spPr>
        <p:txBody>
          <a:bodyPr/>
          <a:lstStyle/>
          <a:p>
            <a:pPr>
              <a:spcBef>
                <a:spcPts val="0"/>
              </a:spcBef>
              <a:spcAft>
                <a:spcPts val="200"/>
              </a:spcAft>
            </a:pPr>
            <a:r>
              <a:rPr lang="en-US" sz="1600" dirty="0"/>
              <a:t>Some of the issues are character encoding/set issues:</a:t>
            </a:r>
          </a:p>
          <a:p>
            <a:pPr lvl="1">
              <a:spcBef>
                <a:spcPts val="0"/>
              </a:spcBef>
              <a:spcAft>
                <a:spcPts val="200"/>
              </a:spcAft>
            </a:pPr>
            <a:r>
              <a:rPr lang="en-US" sz="1400" dirty="0"/>
              <a:t>“In computing, data storage, and data transmission, character encoding is used to represent a repertoire of characters by some kind of encoding system that assigns a number to each character for digital representation.”</a:t>
            </a:r>
            <a:br>
              <a:rPr lang="en-US" sz="1400" dirty="0"/>
            </a:br>
            <a:r>
              <a:rPr lang="en-US" sz="1400" dirty="0"/>
              <a:t>(</a:t>
            </a:r>
            <a:r>
              <a:rPr lang="en-US" sz="1400" dirty="0">
                <a:hlinkClick r:id="rId2"/>
              </a:rPr>
              <a:t>https://en.wikipedia.org/wiki/Character_encoding</a:t>
            </a:r>
            <a:r>
              <a:rPr lang="en-US" sz="1400" dirty="0"/>
              <a:t>)</a:t>
            </a:r>
          </a:p>
          <a:p>
            <a:pPr lvl="1">
              <a:spcBef>
                <a:spcPts val="0"/>
              </a:spcBef>
              <a:spcAft>
                <a:spcPts val="200"/>
              </a:spcAft>
            </a:pPr>
            <a:r>
              <a:rPr lang="en-US" sz="1400" dirty="0"/>
              <a:t>“A character set is a collection of characters that might be used by multiple languages.” (</a:t>
            </a:r>
            <a:r>
              <a:rPr lang="en-US" sz="1400" dirty="0">
                <a:hlinkClick r:id="rId2"/>
              </a:rPr>
              <a:t>https://en.wikipedia.org/wiki/Character_encoding</a:t>
            </a:r>
            <a:r>
              <a:rPr lang="en-US" sz="1400" dirty="0"/>
              <a:t>) </a:t>
            </a:r>
          </a:p>
          <a:p>
            <a:pPr>
              <a:spcBef>
                <a:spcPts val="0"/>
              </a:spcBef>
              <a:spcAft>
                <a:spcPts val="200"/>
              </a:spcAft>
            </a:pPr>
            <a:r>
              <a:rPr lang="en-US" sz="1600" dirty="0"/>
              <a:t>This will be a common issue when dealing with string data that you import to build your database.</a:t>
            </a:r>
          </a:p>
          <a:p>
            <a:pPr>
              <a:spcBef>
                <a:spcPts val="0"/>
              </a:spcBef>
              <a:spcAft>
                <a:spcPts val="200"/>
              </a:spcAft>
            </a:pPr>
            <a:r>
              <a:rPr lang="en-US" sz="1600" dirty="0"/>
              <a:t>This is especially true if the data comes from “data scraping”.  </a:t>
            </a:r>
          </a:p>
          <a:p>
            <a:pPr lvl="1">
              <a:spcBef>
                <a:spcPts val="0"/>
              </a:spcBef>
              <a:spcAft>
                <a:spcPts val="200"/>
              </a:spcAft>
            </a:pPr>
            <a:r>
              <a:rPr lang="en-US" sz="1400" dirty="0"/>
              <a:t>“Data scraping is a technique in which a computer program extracts data from human-readable output coming from another program.”</a:t>
            </a:r>
            <a:br>
              <a:rPr lang="en-US" sz="1400" dirty="0"/>
            </a:br>
            <a:r>
              <a:rPr lang="en-US" sz="1400" dirty="0"/>
              <a:t>(</a:t>
            </a:r>
            <a:r>
              <a:rPr lang="en-US" sz="1400" dirty="0">
                <a:hlinkClick r:id="rId3"/>
              </a:rPr>
              <a:t>https://en.wikipedia.org/wiki/Data_scraping</a:t>
            </a:r>
            <a:r>
              <a:rPr lang="en-US" sz="1400" dirty="0"/>
              <a:t>)</a:t>
            </a:r>
          </a:p>
          <a:p>
            <a:pPr lvl="1">
              <a:spcBef>
                <a:spcPts val="0"/>
              </a:spcBef>
              <a:spcAft>
                <a:spcPts val="200"/>
              </a:spcAft>
            </a:pPr>
            <a:r>
              <a:rPr lang="en-US" sz="1400" dirty="0"/>
              <a:t>There are several types of scraping: screen scraping, web scraping, ... ...</a:t>
            </a:r>
          </a:p>
          <a:p>
            <a:pPr>
              <a:spcBef>
                <a:spcPts val="0"/>
              </a:spcBef>
              <a:spcAft>
                <a:spcPts val="200"/>
              </a:spcAft>
            </a:pPr>
            <a:r>
              <a:rPr lang="en-US" sz="1600" dirty="0"/>
              <a:t>That is what happened here. The data comes from web scraping a wiki page.</a:t>
            </a:r>
            <a:br>
              <a:rPr lang="en-US" sz="1600" dirty="0"/>
            </a:br>
            <a:endParaRPr lang="en-US" sz="1600" dirty="0"/>
          </a:p>
        </p:txBody>
      </p:sp>
      <p:sp>
        <p:nvSpPr>
          <p:cNvPr id="3" name="Title 2">
            <a:extLst>
              <a:ext uri="{FF2B5EF4-FFF2-40B4-BE49-F238E27FC236}">
                <a16:creationId xmlns:a16="http://schemas.microsoft.com/office/drawing/2014/main" id="{B5480037-11E5-FB48-93E4-BA4FED204991}"/>
              </a:ext>
            </a:extLst>
          </p:cNvPr>
          <p:cNvSpPr>
            <a:spLocks noGrp="1"/>
          </p:cNvSpPr>
          <p:nvPr>
            <p:ph type="title"/>
          </p:nvPr>
        </p:nvSpPr>
        <p:spPr/>
        <p:txBody>
          <a:bodyPr/>
          <a:lstStyle/>
          <a:p>
            <a:r>
              <a:rPr lang="en-US" dirty="0"/>
              <a:t>Analysis (I)</a:t>
            </a:r>
          </a:p>
        </p:txBody>
      </p:sp>
      <p:pic>
        <p:nvPicPr>
          <p:cNvPr id="5" name="Picture 4">
            <a:extLst>
              <a:ext uri="{FF2B5EF4-FFF2-40B4-BE49-F238E27FC236}">
                <a16:creationId xmlns:a16="http://schemas.microsoft.com/office/drawing/2014/main" id="{5D00034C-A9D2-9E40-ABCE-07BAAB0FEDE8}"/>
              </a:ext>
            </a:extLst>
          </p:cNvPr>
          <p:cNvPicPr>
            <a:picLocks noChangeAspect="1"/>
          </p:cNvPicPr>
          <p:nvPr/>
        </p:nvPicPr>
        <p:blipFill>
          <a:blip r:embed="rId4"/>
          <a:stretch>
            <a:fillRect/>
          </a:stretch>
        </p:blipFill>
        <p:spPr>
          <a:xfrm>
            <a:off x="124717" y="3943350"/>
            <a:ext cx="8382000" cy="709979"/>
          </a:xfrm>
          <a:prstGeom prst="rect">
            <a:avLst/>
          </a:prstGeom>
        </p:spPr>
      </p:pic>
    </p:spTree>
    <p:extLst>
      <p:ext uri="{BB962C8B-B14F-4D97-AF65-F5344CB8AC3E}">
        <p14:creationId xmlns:p14="http://schemas.microsoft.com/office/powerpoint/2010/main" val="290572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00790" y="81915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228600" y="2647950"/>
            <a:ext cx="7494167" cy="1477328"/>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Atomic and use of Null is important?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dirty="0">
              <a:solidFill>
                <a:srgbClr val="FF0000"/>
              </a:solidFill>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Remember this comment from lecture 2? You will now see one reason why.</a:t>
            </a:r>
          </a:p>
        </p:txBody>
      </p:sp>
    </p:spTree>
    <p:extLst>
      <p:ext uri="{BB962C8B-B14F-4D97-AF65-F5344CB8AC3E}">
        <p14:creationId xmlns:p14="http://schemas.microsoft.com/office/powerpoint/2010/main" val="22512747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9482C2-3A93-354C-9656-943A8BBF729C}"/>
              </a:ext>
            </a:extLst>
          </p:cNvPr>
          <p:cNvSpPr>
            <a:spLocks noGrp="1"/>
          </p:cNvSpPr>
          <p:nvPr>
            <p:ph type="title"/>
          </p:nvPr>
        </p:nvSpPr>
        <p:spPr/>
        <p:txBody>
          <a:bodyPr/>
          <a:lstStyle/>
          <a:p>
            <a:r>
              <a:rPr lang="en-US" dirty="0"/>
              <a:t>Character Encodings/Character Sets</a:t>
            </a:r>
          </a:p>
        </p:txBody>
      </p:sp>
      <p:pic>
        <p:nvPicPr>
          <p:cNvPr id="4" name="Picture 3">
            <a:extLst>
              <a:ext uri="{FF2B5EF4-FFF2-40B4-BE49-F238E27FC236}">
                <a16:creationId xmlns:a16="http://schemas.microsoft.com/office/drawing/2014/main" id="{4FCF6C57-EA52-B947-8B55-4CCFFB357733}"/>
              </a:ext>
            </a:extLst>
          </p:cNvPr>
          <p:cNvPicPr>
            <a:picLocks noChangeAspect="1"/>
          </p:cNvPicPr>
          <p:nvPr/>
        </p:nvPicPr>
        <p:blipFill>
          <a:blip r:embed="rId2"/>
          <a:stretch>
            <a:fillRect/>
          </a:stretch>
        </p:blipFill>
        <p:spPr>
          <a:xfrm>
            <a:off x="381000" y="514350"/>
            <a:ext cx="8039217" cy="3962400"/>
          </a:xfrm>
          <a:prstGeom prst="rect">
            <a:avLst/>
          </a:prstGeom>
        </p:spPr>
      </p:pic>
    </p:spTree>
    <p:extLst>
      <p:ext uri="{BB962C8B-B14F-4D97-AF65-F5344CB8AC3E}">
        <p14:creationId xmlns:p14="http://schemas.microsoft.com/office/powerpoint/2010/main" val="6814714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80037-11E5-FB48-93E4-BA4FED204991}"/>
              </a:ext>
            </a:extLst>
          </p:cNvPr>
          <p:cNvSpPr>
            <a:spLocks noGrp="1"/>
          </p:cNvSpPr>
          <p:nvPr>
            <p:ph type="title"/>
          </p:nvPr>
        </p:nvSpPr>
        <p:spPr/>
        <p:txBody>
          <a:bodyPr/>
          <a:lstStyle/>
          <a:p>
            <a:r>
              <a:rPr lang="en-US" dirty="0"/>
              <a:t>Character Set Usage over Time</a:t>
            </a:r>
          </a:p>
        </p:txBody>
      </p:sp>
      <p:pic>
        <p:nvPicPr>
          <p:cNvPr id="7" name="Picture 6">
            <a:extLst>
              <a:ext uri="{FF2B5EF4-FFF2-40B4-BE49-F238E27FC236}">
                <a16:creationId xmlns:a16="http://schemas.microsoft.com/office/drawing/2014/main" id="{719B5A65-C87B-434C-AD9F-AB67CAEE6719}"/>
              </a:ext>
            </a:extLst>
          </p:cNvPr>
          <p:cNvPicPr>
            <a:picLocks noChangeAspect="1"/>
          </p:cNvPicPr>
          <p:nvPr/>
        </p:nvPicPr>
        <p:blipFill>
          <a:blip r:embed="rId2"/>
          <a:stretch>
            <a:fillRect/>
          </a:stretch>
        </p:blipFill>
        <p:spPr>
          <a:xfrm>
            <a:off x="838200" y="514350"/>
            <a:ext cx="7551879" cy="3757830"/>
          </a:xfrm>
          <a:prstGeom prst="rect">
            <a:avLst/>
          </a:prstGeom>
        </p:spPr>
      </p:pic>
      <p:sp>
        <p:nvSpPr>
          <p:cNvPr id="8" name="Rectangle 7">
            <a:extLst>
              <a:ext uri="{FF2B5EF4-FFF2-40B4-BE49-F238E27FC236}">
                <a16:creationId xmlns:a16="http://schemas.microsoft.com/office/drawing/2014/main" id="{2C3E5F41-5C19-C744-82B0-D9FCD079AF09}"/>
              </a:ext>
            </a:extLst>
          </p:cNvPr>
          <p:cNvSpPr/>
          <p:nvPr/>
        </p:nvSpPr>
        <p:spPr>
          <a:xfrm>
            <a:off x="609600" y="4304916"/>
            <a:ext cx="7315200" cy="369332"/>
          </a:xfrm>
          <a:prstGeom prst="rect">
            <a:avLst/>
          </a:prstGeom>
        </p:spPr>
        <p:txBody>
          <a:bodyPr wrap="square">
            <a:spAutoFit/>
          </a:bodyPr>
          <a:lstStyle/>
          <a:p>
            <a:r>
              <a:rPr lang="en-US" dirty="0"/>
              <a:t>https://www.w3.org/International/questions/</a:t>
            </a:r>
            <a:r>
              <a:rPr lang="en-US" dirty="0" err="1"/>
              <a:t>qa</a:t>
            </a:r>
            <a:r>
              <a:rPr lang="en-US" dirty="0"/>
              <a:t>-who-uses-</a:t>
            </a:r>
            <a:r>
              <a:rPr lang="en-US" dirty="0" err="1"/>
              <a:t>unicode</a:t>
            </a:r>
            <a:endParaRPr lang="en-US" dirty="0"/>
          </a:p>
        </p:txBody>
      </p:sp>
    </p:spTree>
    <p:extLst>
      <p:ext uri="{BB962C8B-B14F-4D97-AF65-F5344CB8AC3E}">
        <p14:creationId xmlns:p14="http://schemas.microsoft.com/office/powerpoint/2010/main" val="9585666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77A99C-297B-884F-AB1B-4A2DCD8D86B9}"/>
              </a:ext>
            </a:extLst>
          </p:cNvPr>
          <p:cNvSpPr>
            <a:spLocks noGrp="1"/>
          </p:cNvSpPr>
          <p:nvPr>
            <p:ph idx="1"/>
          </p:nvPr>
        </p:nvSpPr>
        <p:spPr>
          <a:xfrm>
            <a:off x="152400" y="514350"/>
            <a:ext cx="8915400" cy="4114800"/>
          </a:xfrm>
        </p:spPr>
        <p:txBody>
          <a:bodyPr/>
          <a:lstStyle/>
          <a:p>
            <a:r>
              <a:rPr lang="en-US" sz="1800" dirty="0"/>
              <a:t>Consider </a:t>
            </a:r>
            <a:r>
              <a:rPr lang="en-US" sz="1800" b="1" dirty="0"/>
              <a:t>Job</a:t>
            </a:r>
            <a:r>
              <a:rPr lang="en-US" sz="1800" dirty="0"/>
              <a:t> column entry: “</a:t>
            </a:r>
            <a:r>
              <a:rPr lang="en-US" sz="1800" dirty="0" err="1"/>
              <a:t>Professor†of†Transfiguration</a:t>
            </a:r>
            <a:r>
              <a:rPr lang="en-US" sz="1800" dirty="0"/>
              <a:t>†| Head of Gryffindor”</a:t>
            </a:r>
          </a:p>
          <a:p>
            <a:r>
              <a:rPr lang="en-US" sz="1800" dirty="0"/>
              <a:t>There are two odd characters: “†” and “|”</a:t>
            </a:r>
          </a:p>
          <a:p>
            <a:r>
              <a:rPr lang="en-US" sz="1800" dirty="0"/>
              <a:t>How should I correct/interpret the strings? My interpretation is:</a:t>
            </a:r>
          </a:p>
          <a:p>
            <a:pPr lvl="1"/>
            <a:r>
              <a:rPr lang="en-US" sz="1600" dirty="0"/>
              <a:t>Replace “†” with “ “.</a:t>
            </a:r>
          </a:p>
          <a:p>
            <a:pPr lvl="1"/>
            <a:r>
              <a:rPr lang="en-US" sz="1600" dirty="0"/>
              <a:t>The “|” means that the person has two jobs:</a:t>
            </a:r>
          </a:p>
          <a:p>
            <a:pPr lvl="2"/>
            <a:r>
              <a:rPr lang="en-US" sz="1400" dirty="0"/>
              <a:t>Professor of Transfiguration</a:t>
            </a:r>
          </a:p>
          <a:p>
            <a:pPr lvl="2"/>
            <a:r>
              <a:rPr lang="en-US" sz="1400" dirty="0"/>
              <a:t>Head of Gryffindor</a:t>
            </a:r>
          </a:p>
          <a:p>
            <a:pPr lvl="1"/>
            <a:r>
              <a:rPr lang="en-US" sz="1600" dirty="0"/>
              <a:t>The </a:t>
            </a:r>
            <a:r>
              <a:rPr lang="en-US" sz="1600" b="1" dirty="0"/>
              <a:t>Job</a:t>
            </a:r>
            <a:r>
              <a:rPr lang="en-US" sz="1600" dirty="0"/>
              <a:t> column is a </a:t>
            </a:r>
            <a:r>
              <a:rPr lang="en-US" sz="1600" b="1" dirty="0"/>
              <a:t>multivalued</a:t>
            </a:r>
            <a:r>
              <a:rPr lang="en-US" sz="1600" dirty="0"/>
              <a:t> attribute.</a:t>
            </a:r>
          </a:p>
          <a:p>
            <a:pPr lvl="1"/>
            <a:r>
              <a:rPr lang="en-US" sz="1600" dirty="0"/>
              <a:t>The character “|” indicates that a text string is one string containing multiple values for an attribute.</a:t>
            </a:r>
          </a:p>
          <a:p>
            <a:r>
              <a:rPr lang="en-US" sz="1800" dirty="0"/>
              <a:t>Can I always replace non-|, odd characters with “  “?</a:t>
            </a:r>
          </a:p>
          <a:p>
            <a:pPr lvl="1"/>
            <a:r>
              <a:rPr lang="en-US" sz="1600" dirty="0"/>
              <a:t>‘</a:t>
            </a:r>
            <a:r>
              <a:rPr lang="el-GR" sz="1600" dirty="0"/>
              <a:t>9Ω" </a:t>
            </a:r>
            <a:r>
              <a:rPr lang="en-US" sz="1600" dirty="0"/>
              <a:t>Fir dragon heartstring’ and ‘9º" Chestnut dragon heartstring’ would wind up having an extra space. I want 9”, not 9 “.</a:t>
            </a:r>
          </a:p>
          <a:p>
            <a:pPr lvl="1"/>
            <a:r>
              <a:rPr lang="en-US" sz="1600" dirty="0"/>
              <a:t>The cleanup is getting complicated.</a:t>
            </a:r>
          </a:p>
          <a:p>
            <a:pPr marL="0" indent="0">
              <a:buNone/>
            </a:pPr>
            <a:endParaRPr lang="en-US" sz="1800" dirty="0"/>
          </a:p>
        </p:txBody>
      </p:sp>
      <p:sp>
        <p:nvSpPr>
          <p:cNvPr id="3" name="Title 2">
            <a:extLst>
              <a:ext uri="{FF2B5EF4-FFF2-40B4-BE49-F238E27FC236}">
                <a16:creationId xmlns:a16="http://schemas.microsoft.com/office/drawing/2014/main" id="{2FBBDE0C-C02A-0946-80AB-29E10E2D939E}"/>
              </a:ext>
            </a:extLst>
          </p:cNvPr>
          <p:cNvSpPr>
            <a:spLocks noGrp="1"/>
          </p:cNvSpPr>
          <p:nvPr>
            <p:ph type="title"/>
          </p:nvPr>
        </p:nvSpPr>
        <p:spPr/>
        <p:txBody>
          <a:bodyPr/>
          <a:lstStyle/>
          <a:p>
            <a:r>
              <a:rPr lang="en-US" dirty="0"/>
              <a:t>But, ... ...</a:t>
            </a:r>
          </a:p>
        </p:txBody>
      </p:sp>
    </p:spTree>
    <p:extLst>
      <p:ext uri="{BB962C8B-B14F-4D97-AF65-F5344CB8AC3E}">
        <p14:creationId xmlns:p14="http://schemas.microsoft.com/office/powerpoint/2010/main" val="19302692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A1CDF9-3459-0A44-8161-3A642F7DC4E5}"/>
              </a:ext>
            </a:extLst>
          </p:cNvPr>
          <p:cNvSpPr>
            <a:spLocks noGrp="1"/>
          </p:cNvSpPr>
          <p:nvPr>
            <p:ph idx="1"/>
          </p:nvPr>
        </p:nvSpPr>
        <p:spPr/>
        <p:txBody>
          <a:bodyPr/>
          <a:lstStyle/>
          <a:p>
            <a:r>
              <a:rPr lang="en-US" sz="1800" dirty="0"/>
              <a:t>In this dataset, I can use a set of rules for data clean up:</a:t>
            </a:r>
          </a:p>
          <a:p>
            <a:pPr lvl="1"/>
            <a:r>
              <a:rPr lang="en-US" sz="1600" dirty="0"/>
              <a:t>Two characters separated by † maps to two characters separated by “ “ (space).</a:t>
            </a:r>
          </a:p>
          <a:p>
            <a:pPr lvl="1"/>
            <a:r>
              <a:rPr lang="en-US" sz="1600" dirty="0"/>
              <a:t>A number and “ separated by an odd character maps the the number and “</a:t>
            </a:r>
          </a:p>
          <a:p>
            <a:pPr lvl="1"/>
            <a:r>
              <a:rPr lang="en-US" sz="1600" dirty="0"/>
              <a:t>Strings of the form s1 | s2 | s3 maps to [s1, s2, s3]</a:t>
            </a:r>
          </a:p>
          <a:p>
            <a:pPr lvl="1"/>
            <a:r>
              <a:rPr lang="en-US" sz="1600" dirty="0"/>
              <a:t>etc.</a:t>
            </a:r>
          </a:p>
          <a:p>
            <a:r>
              <a:rPr lang="en-US" sz="1800" dirty="0"/>
              <a:t>Well, I could write a custom function for each rule,</a:t>
            </a:r>
          </a:p>
          <a:p>
            <a:pPr lvl="1"/>
            <a:r>
              <a:rPr lang="en-US" sz="1600" dirty="0"/>
              <a:t>But what happens when I find I need other rules.</a:t>
            </a:r>
          </a:p>
          <a:p>
            <a:pPr lvl="1"/>
            <a:r>
              <a:rPr lang="en-US" sz="1600" dirty="0"/>
              <a:t>It would be nice if there were some kind of tools that helps.</a:t>
            </a:r>
          </a:p>
          <a:p>
            <a:r>
              <a:rPr lang="en-US" sz="1800" dirty="0"/>
              <a:t>A </a:t>
            </a:r>
            <a:r>
              <a:rPr lang="en-US" sz="1800" b="1" dirty="0"/>
              <a:t>regular expression </a:t>
            </a:r>
            <a:r>
              <a:rPr lang="en-US" sz="1800" dirty="0"/>
              <a:t>is a sequence of characters that define a search pattern. Usually, such patterns are used by string-searching algorithms for "find" or "find and replace" operations on strings, or for input validation. It is a technique developed in theoretical computer science and formal language theory.</a:t>
            </a:r>
            <a:br>
              <a:rPr lang="en-US" sz="1800" dirty="0"/>
            </a:br>
            <a:r>
              <a:rPr lang="en-US" sz="1800" dirty="0"/>
              <a:t>(https://</a:t>
            </a:r>
            <a:r>
              <a:rPr lang="en-US" sz="1800" dirty="0" err="1"/>
              <a:t>en.wikipedia.org</a:t>
            </a:r>
            <a:r>
              <a:rPr lang="en-US" sz="1800" dirty="0"/>
              <a:t>/wiki/</a:t>
            </a:r>
            <a:r>
              <a:rPr lang="en-US" sz="1800" dirty="0" err="1"/>
              <a:t>Regular_expression</a:t>
            </a:r>
            <a:r>
              <a:rPr lang="en-US" sz="1800" dirty="0"/>
              <a:t>)</a:t>
            </a:r>
          </a:p>
        </p:txBody>
      </p:sp>
      <p:sp>
        <p:nvSpPr>
          <p:cNvPr id="3" name="Title 2">
            <a:extLst>
              <a:ext uri="{FF2B5EF4-FFF2-40B4-BE49-F238E27FC236}">
                <a16:creationId xmlns:a16="http://schemas.microsoft.com/office/drawing/2014/main" id="{F4D7C2AC-C40E-CE4C-BCEF-A815956DD19A}"/>
              </a:ext>
            </a:extLst>
          </p:cNvPr>
          <p:cNvSpPr>
            <a:spLocks noGrp="1"/>
          </p:cNvSpPr>
          <p:nvPr>
            <p:ph type="title"/>
          </p:nvPr>
        </p:nvSpPr>
        <p:spPr/>
        <p:txBody>
          <a:bodyPr/>
          <a:lstStyle/>
          <a:p>
            <a:r>
              <a:rPr lang="en-US" dirty="0"/>
              <a:t>The Cleanup is Rule-Based</a:t>
            </a:r>
          </a:p>
        </p:txBody>
      </p:sp>
    </p:spTree>
    <p:extLst>
      <p:ext uri="{BB962C8B-B14F-4D97-AF65-F5344CB8AC3E}">
        <p14:creationId xmlns:p14="http://schemas.microsoft.com/office/powerpoint/2010/main" val="167048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A3DE15-E902-8E4D-9729-5E8452AE8E45}"/>
              </a:ext>
            </a:extLst>
          </p:cNvPr>
          <p:cNvSpPr>
            <a:spLocks noGrp="1"/>
          </p:cNvSpPr>
          <p:nvPr>
            <p:ph idx="1"/>
          </p:nvPr>
        </p:nvSpPr>
        <p:spPr/>
        <p:txBody>
          <a:bodyPr/>
          <a:lstStyle/>
          <a:p>
            <a:r>
              <a:rPr lang="en-US" sz="1800" dirty="0"/>
              <a:t>How about strings of the form s1 | s2 | s3 maps to [s1, s2, s3].</a:t>
            </a:r>
            <a:br>
              <a:rPr lang="en-US" sz="1800" dirty="0"/>
            </a:br>
            <a:r>
              <a:rPr lang="en-US" sz="1800" dirty="0"/>
              <a:t>Is this cool?</a:t>
            </a:r>
          </a:p>
          <a:p>
            <a:r>
              <a:rPr lang="en-US" sz="1800" dirty="0"/>
              <a:t>All the data entity sets we have seen have had simple types/value attributes.</a:t>
            </a:r>
            <a:br>
              <a:rPr lang="en-US" sz="1800" dirty="0"/>
            </a:br>
            <a:r>
              <a:rPr lang="en-US" sz="1800" b="1" dirty="0"/>
              <a:t>Depends on the database model, e.g. relational, document, ...</a:t>
            </a:r>
            <a:endParaRPr lang="en-US" sz="1800" dirty="0"/>
          </a:p>
          <a:p>
            <a:endParaRPr lang="en-US" sz="1800" dirty="0"/>
          </a:p>
        </p:txBody>
      </p:sp>
      <p:sp>
        <p:nvSpPr>
          <p:cNvPr id="3" name="Title 2">
            <a:extLst>
              <a:ext uri="{FF2B5EF4-FFF2-40B4-BE49-F238E27FC236}">
                <a16:creationId xmlns:a16="http://schemas.microsoft.com/office/drawing/2014/main" id="{91123189-D100-D349-8D34-4EB5616C755F}"/>
              </a:ext>
            </a:extLst>
          </p:cNvPr>
          <p:cNvSpPr>
            <a:spLocks noGrp="1"/>
          </p:cNvSpPr>
          <p:nvPr>
            <p:ph type="title"/>
          </p:nvPr>
        </p:nvSpPr>
        <p:spPr/>
        <p:txBody>
          <a:bodyPr/>
          <a:lstStyle/>
          <a:p>
            <a:r>
              <a:rPr lang="en-US" dirty="0"/>
              <a:t>Multivalued Attributes</a:t>
            </a:r>
          </a:p>
        </p:txBody>
      </p:sp>
      <p:pic>
        <p:nvPicPr>
          <p:cNvPr id="4" name="Picture 37" descr="1">
            <a:extLst>
              <a:ext uri="{FF2B5EF4-FFF2-40B4-BE49-F238E27FC236}">
                <a16:creationId xmlns:a16="http://schemas.microsoft.com/office/drawing/2014/main" id="{D637CD05-15B5-0A4C-8445-0DD42A7EBA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3330"/>
          <a:stretch>
            <a:fillRect/>
          </a:stretch>
        </p:blipFill>
        <p:spPr bwMode="auto">
          <a:xfrm>
            <a:off x="316604" y="1956566"/>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A512463-112C-9645-B0C5-9A283AFFD27C}"/>
              </a:ext>
            </a:extLst>
          </p:cNvPr>
          <p:cNvPicPr>
            <a:picLocks noChangeAspect="1"/>
          </p:cNvPicPr>
          <p:nvPr/>
        </p:nvPicPr>
        <p:blipFill>
          <a:blip r:embed="rId3"/>
          <a:stretch>
            <a:fillRect/>
          </a:stretch>
        </p:blipFill>
        <p:spPr>
          <a:xfrm>
            <a:off x="4751352" y="1797050"/>
            <a:ext cx="3749231" cy="2832100"/>
          </a:xfrm>
          <a:prstGeom prst="rect">
            <a:avLst/>
          </a:prstGeom>
        </p:spPr>
      </p:pic>
    </p:spTree>
    <p:extLst>
      <p:ext uri="{BB962C8B-B14F-4D97-AF65-F5344CB8AC3E}">
        <p14:creationId xmlns:p14="http://schemas.microsoft.com/office/powerpoint/2010/main" val="41916224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4098992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7" name="Picture 6">
            <a:extLst>
              <a:ext uri="{FF2B5EF4-FFF2-40B4-BE49-F238E27FC236}">
                <a16:creationId xmlns:a16="http://schemas.microsoft.com/office/drawing/2014/main" id="{06566A9D-EE68-A445-A356-3D3ADC83C944}"/>
              </a:ext>
            </a:extLst>
          </p:cNvPr>
          <p:cNvPicPr>
            <a:picLocks noChangeAspect="1"/>
          </p:cNvPicPr>
          <p:nvPr/>
        </p:nvPicPr>
        <p:blipFill>
          <a:blip r:embed="rId2"/>
          <a:stretch>
            <a:fillRect/>
          </a:stretch>
        </p:blipFill>
        <p:spPr>
          <a:xfrm>
            <a:off x="76200" y="514350"/>
            <a:ext cx="3728266" cy="3547543"/>
          </a:xfrm>
          <a:prstGeom prst="rect">
            <a:avLst/>
          </a:prstGeom>
        </p:spPr>
      </p:pic>
      <p:sp>
        <p:nvSpPr>
          <p:cNvPr id="8" name="TextBox 7">
            <a:extLst>
              <a:ext uri="{FF2B5EF4-FFF2-40B4-BE49-F238E27FC236}">
                <a16:creationId xmlns:a16="http://schemas.microsoft.com/office/drawing/2014/main" id="{B1A94F9B-F409-504E-BC8F-A162C9C3816D}"/>
              </a:ext>
            </a:extLst>
          </p:cNvPr>
          <p:cNvSpPr txBox="1"/>
          <p:nvPr/>
        </p:nvSpPr>
        <p:spPr>
          <a:xfrm>
            <a:off x="1941406" y="558387"/>
            <a:ext cx="1286121" cy="523220"/>
          </a:xfrm>
          <a:prstGeom prst="rect">
            <a:avLst/>
          </a:prstGeom>
          <a:noFill/>
        </p:spPr>
        <p:txBody>
          <a:bodyPr wrap="none" rtlCol="0">
            <a:spAutoFit/>
          </a:bodyPr>
          <a:lstStyle/>
          <a:p>
            <a:pPr algn="ctr"/>
            <a:r>
              <a:rPr lang="en-US" sz="1400" dirty="0">
                <a:solidFill>
                  <a:srgbClr val="FF0000"/>
                </a:solidFill>
              </a:rPr>
              <a:t>Recommended</a:t>
            </a:r>
            <a:br>
              <a:rPr lang="en-US" sz="1400" dirty="0">
                <a:solidFill>
                  <a:srgbClr val="FF0000"/>
                </a:solidFill>
              </a:rPr>
            </a:br>
            <a:r>
              <a:rPr lang="en-US" sz="1400" dirty="0">
                <a:solidFill>
                  <a:srgbClr val="FF0000"/>
                </a:solidFill>
              </a:rPr>
              <a:t>Syllabus</a:t>
            </a:r>
          </a:p>
        </p:txBody>
      </p:sp>
      <p:pic>
        <p:nvPicPr>
          <p:cNvPr id="9" name="Picture 8">
            <a:extLst>
              <a:ext uri="{FF2B5EF4-FFF2-40B4-BE49-F238E27FC236}">
                <a16:creationId xmlns:a16="http://schemas.microsoft.com/office/drawing/2014/main" id="{24652E1F-620C-134A-9FCA-30A65AC32B2C}"/>
              </a:ext>
            </a:extLst>
          </p:cNvPr>
          <p:cNvPicPr>
            <a:picLocks noChangeAspect="1"/>
          </p:cNvPicPr>
          <p:nvPr/>
        </p:nvPicPr>
        <p:blipFill>
          <a:blip r:embed="rId3"/>
          <a:stretch>
            <a:fillRect/>
          </a:stretch>
        </p:blipFill>
        <p:spPr>
          <a:xfrm>
            <a:off x="4016921" y="57150"/>
            <a:ext cx="5110748" cy="3413820"/>
          </a:xfrm>
          <a:prstGeom prst="rect">
            <a:avLst/>
          </a:prstGeom>
        </p:spPr>
      </p:pic>
      <p:pic>
        <p:nvPicPr>
          <p:cNvPr id="10" name="Picture 9">
            <a:extLst>
              <a:ext uri="{FF2B5EF4-FFF2-40B4-BE49-F238E27FC236}">
                <a16:creationId xmlns:a16="http://schemas.microsoft.com/office/drawing/2014/main" id="{E147ECB8-17ED-954D-A417-864BAD5CACBB}"/>
              </a:ext>
            </a:extLst>
          </p:cNvPr>
          <p:cNvPicPr>
            <a:picLocks noChangeAspect="1"/>
          </p:cNvPicPr>
          <p:nvPr/>
        </p:nvPicPr>
        <p:blipFill>
          <a:blip r:embed="rId4"/>
          <a:stretch>
            <a:fillRect/>
          </a:stretch>
        </p:blipFill>
        <p:spPr>
          <a:xfrm>
            <a:off x="3378419" y="2136953"/>
            <a:ext cx="2387162" cy="2492197"/>
          </a:xfrm>
          <a:prstGeom prst="rect">
            <a:avLst/>
          </a:prstGeom>
          <a:ln w="57150">
            <a:solidFill>
              <a:srgbClr val="FF0000"/>
            </a:solidFill>
          </a:ln>
        </p:spPr>
      </p:pic>
      <p:cxnSp>
        <p:nvCxnSpPr>
          <p:cNvPr id="12" name="Straight Connector 11">
            <a:extLst>
              <a:ext uri="{FF2B5EF4-FFF2-40B4-BE49-F238E27FC236}">
                <a16:creationId xmlns:a16="http://schemas.microsoft.com/office/drawing/2014/main" id="{3E392A6F-43E3-494C-91C7-3E3E9EA7AE6B}"/>
              </a:ext>
            </a:extLst>
          </p:cNvPr>
          <p:cNvCxnSpPr/>
          <p:nvPr/>
        </p:nvCxnSpPr>
        <p:spPr>
          <a:xfrm>
            <a:off x="609600" y="3470970"/>
            <a:ext cx="2209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0392FD-D792-3440-BAAD-BDCAB7E77445}"/>
              </a:ext>
            </a:extLst>
          </p:cNvPr>
          <p:cNvSpPr txBox="1"/>
          <p:nvPr/>
        </p:nvSpPr>
        <p:spPr>
          <a:xfrm>
            <a:off x="5867400" y="3537929"/>
            <a:ext cx="2723118" cy="830997"/>
          </a:xfrm>
          <a:prstGeom prst="rect">
            <a:avLst/>
          </a:prstGeom>
          <a:noFill/>
        </p:spPr>
        <p:txBody>
          <a:bodyPr wrap="none" rtlCol="0">
            <a:spAutoFit/>
          </a:bodyPr>
          <a:lstStyle/>
          <a:p>
            <a:r>
              <a:rPr lang="en-US" sz="1600" dirty="0">
                <a:solidFill>
                  <a:srgbClr val="FF0000"/>
                </a:solidFill>
              </a:rPr>
              <a:t>I place more emphasis on data</a:t>
            </a:r>
            <a:br>
              <a:rPr lang="en-US" sz="1600" dirty="0">
                <a:solidFill>
                  <a:srgbClr val="FF0000"/>
                </a:solidFill>
              </a:rPr>
            </a:br>
            <a:r>
              <a:rPr lang="en-US" sz="1600" dirty="0">
                <a:solidFill>
                  <a:srgbClr val="FF0000"/>
                </a:solidFill>
              </a:rPr>
              <a:t>cleansing and refactoring than</a:t>
            </a:r>
            <a:br>
              <a:rPr lang="en-US" sz="1600" dirty="0">
                <a:solidFill>
                  <a:srgbClr val="FF0000"/>
                </a:solidFill>
              </a:rPr>
            </a:br>
            <a:r>
              <a:rPr lang="en-US" sz="1600" dirty="0">
                <a:solidFill>
                  <a:srgbClr val="FF0000"/>
                </a:solidFill>
              </a:rPr>
              <a:t>other sections of W4111.</a:t>
            </a:r>
          </a:p>
        </p:txBody>
      </p:sp>
    </p:spTree>
    <p:extLst>
      <p:ext uri="{BB962C8B-B14F-4D97-AF65-F5344CB8AC3E}">
        <p14:creationId xmlns:p14="http://schemas.microsoft.com/office/powerpoint/2010/main" val="34972153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B9745F-0B8D-0846-9743-5E4F57AD7616}"/>
              </a:ext>
            </a:extLst>
          </p:cNvPr>
          <p:cNvSpPr>
            <a:spLocks noGrp="1"/>
          </p:cNvSpPr>
          <p:nvPr>
            <p:ph idx="1"/>
          </p:nvPr>
        </p:nvSpPr>
        <p:spPr>
          <a:xfrm>
            <a:off x="152400" y="3194725"/>
            <a:ext cx="8839200" cy="1434425"/>
          </a:xfrm>
        </p:spPr>
        <p:txBody>
          <a:bodyPr/>
          <a:lstStyle/>
          <a:p>
            <a:r>
              <a:rPr lang="en-US" dirty="0"/>
              <a:t>We are starting the semester with the </a:t>
            </a:r>
            <a:r>
              <a:rPr lang="en-US" i="1" dirty="0"/>
              <a:t>relational </a:t>
            </a:r>
            <a:r>
              <a:rPr lang="en-US" i="1" dirty="0" err="1"/>
              <a:t>datamodel</a:t>
            </a:r>
            <a:r>
              <a:rPr lang="en-US" i="1" dirty="0"/>
              <a:t>/databases.</a:t>
            </a:r>
          </a:p>
          <a:p>
            <a:r>
              <a:rPr lang="en-US" dirty="0"/>
              <a:t>Before we get too far in our data janitor work,</a:t>
            </a:r>
            <a:br>
              <a:rPr lang="en-US" dirty="0"/>
            </a:br>
            <a:r>
              <a:rPr lang="en-US" dirty="0"/>
              <a:t>we should understand the relational model a little more.</a:t>
            </a:r>
          </a:p>
        </p:txBody>
      </p:sp>
      <p:sp>
        <p:nvSpPr>
          <p:cNvPr id="3" name="Title 2">
            <a:extLst>
              <a:ext uri="{FF2B5EF4-FFF2-40B4-BE49-F238E27FC236}">
                <a16:creationId xmlns:a16="http://schemas.microsoft.com/office/drawing/2014/main" id="{ED856812-AFFC-EF49-9CB8-7EF01428C48E}"/>
              </a:ext>
            </a:extLst>
          </p:cNvPr>
          <p:cNvSpPr>
            <a:spLocks noGrp="1"/>
          </p:cNvSpPr>
          <p:nvPr>
            <p:ph type="title"/>
          </p:nvPr>
        </p:nvSpPr>
        <p:spPr/>
        <p:txBody>
          <a:bodyPr/>
          <a:lstStyle/>
          <a:p>
            <a:r>
              <a:rPr lang="en-US" dirty="0"/>
              <a:t>Next Steps in the Plan</a:t>
            </a:r>
          </a:p>
        </p:txBody>
      </p:sp>
      <p:pic>
        <p:nvPicPr>
          <p:cNvPr id="4" name="Picture 3">
            <a:extLst>
              <a:ext uri="{FF2B5EF4-FFF2-40B4-BE49-F238E27FC236}">
                <a16:creationId xmlns:a16="http://schemas.microsoft.com/office/drawing/2014/main" id="{1614554B-F1E6-694D-8B55-ABC585528A85}"/>
              </a:ext>
            </a:extLst>
          </p:cNvPr>
          <p:cNvPicPr>
            <a:picLocks noChangeAspect="1"/>
          </p:cNvPicPr>
          <p:nvPr/>
        </p:nvPicPr>
        <p:blipFill>
          <a:blip r:embed="rId2"/>
          <a:stretch>
            <a:fillRect/>
          </a:stretch>
        </p:blipFill>
        <p:spPr>
          <a:xfrm>
            <a:off x="76200" y="796367"/>
            <a:ext cx="2495811" cy="2072530"/>
          </a:xfrm>
          <a:prstGeom prst="rect">
            <a:avLst/>
          </a:prstGeom>
          <a:ln>
            <a:solidFill>
              <a:schemeClr val="tx1"/>
            </a:solidFill>
          </a:ln>
        </p:spPr>
      </p:pic>
      <p:pic>
        <p:nvPicPr>
          <p:cNvPr id="5" name="Picture 4">
            <a:extLst>
              <a:ext uri="{FF2B5EF4-FFF2-40B4-BE49-F238E27FC236}">
                <a16:creationId xmlns:a16="http://schemas.microsoft.com/office/drawing/2014/main" id="{09691292-1027-6D4F-81B3-1B8896C4E12B}"/>
              </a:ext>
            </a:extLst>
          </p:cNvPr>
          <p:cNvPicPr>
            <a:picLocks noChangeAspect="1"/>
          </p:cNvPicPr>
          <p:nvPr/>
        </p:nvPicPr>
        <p:blipFill>
          <a:blip r:embed="rId3"/>
          <a:stretch>
            <a:fillRect/>
          </a:stretch>
        </p:blipFill>
        <p:spPr>
          <a:xfrm>
            <a:off x="3200400" y="895349"/>
            <a:ext cx="1941118" cy="1874565"/>
          </a:xfrm>
          <a:prstGeom prst="rect">
            <a:avLst/>
          </a:prstGeom>
        </p:spPr>
      </p:pic>
      <p:pic>
        <p:nvPicPr>
          <p:cNvPr id="6" name="Picture 5">
            <a:extLst>
              <a:ext uri="{FF2B5EF4-FFF2-40B4-BE49-F238E27FC236}">
                <a16:creationId xmlns:a16="http://schemas.microsoft.com/office/drawing/2014/main" id="{EB432625-E7AA-F349-A652-2629C44C3B7A}"/>
              </a:ext>
            </a:extLst>
          </p:cNvPr>
          <p:cNvPicPr>
            <a:picLocks noChangeAspect="1"/>
          </p:cNvPicPr>
          <p:nvPr/>
        </p:nvPicPr>
        <p:blipFill>
          <a:blip r:embed="rId4"/>
          <a:stretch>
            <a:fillRect/>
          </a:stretch>
        </p:blipFill>
        <p:spPr>
          <a:xfrm>
            <a:off x="5690004" y="616576"/>
            <a:ext cx="3377796" cy="2266950"/>
          </a:xfrm>
          <a:prstGeom prst="rect">
            <a:avLst/>
          </a:prstGeom>
        </p:spPr>
      </p:pic>
      <p:sp>
        <p:nvSpPr>
          <p:cNvPr id="7" name="Right Arrow 6">
            <a:extLst>
              <a:ext uri="{FF2B5EF4-FFF2-40B4-BE49-F238E27FC236}">
                <a16:creationId xmlns:a16="http://schemas.microsoft.com/office/drawing/2014/main" id="{02E56FC8-5BF3-E345-823D-974A8CFF5922}"/>
              </a:ext>
            </a:extLst>
          </p:cNvPr>
          <p:cNvSpPr/>
          <p:nvPr/>
        </p:nvSpPr>
        <p:spPr>
          <a:xfrm>
            <a:off x="2629164" y="1676935"/>
            <a:ext cx="533400" cy="364499"/>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E1F9D5D5-213A-4C46-AC5C-4C34C9EF309D}"/>
              </a:ext>
            </a:extLst>
          </p:cNvPr>
          <p:cNvSpPr/>
          <p:nvPr/>
        </p:nvSpPr>
        <p:spPr>
          <a:xfrm>
            <a:off x="5214906" y="1676935"/>
            <a:ext cx="533400" cy="364499"/>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671239-137E-4640-A672-B964100FF6F8}"/>
              </a:ext>
            </a:extLst>
          </p:cNvPr>
          <p:cNvSpPr txBox="1"/>
          <p:nvPr/>
        </p:nvSpPr>
        <p:spPr>
          <a:xfrm>
            <a:off x="667675" y="485168"/>
            <a:ext cx="1312860" cy="369332"/>
          </a:xfrm>
          <a:prstGeom prst="rect">
            <a:avLst/>
          </a:prstGeom>
          <a:noFill/>
        </p:spPr>
        <p:txBody>
          <a:bodyPr wrap="none" rtlCol="0">
            <a:spAutoFit/>
          </a:bodyPr>
          <a:lstStyle/>
          <a:p>
            <a:r>
              <a:rPr lang="en-US" dirty="0"/>
              <a:t>Source Data</a:t>
            </a:r>
          </a:p>
        </p:txBody>
      </p:sp>
      <p:sp>
        <p:nvSpPr>
          <p:cNvPr id="10" name="TextBox 9">
            <a:extLst>
              <a:ext uri="{FF2B5EF4-FFF2-40B4-BE49-F238E27FC236}">
                <a16:creationId xmlns:a16="http://schemas.microsoft.com/office/drawing/2014/main" id="{A55E735D-6620-BE4F-A09C-9C2264D0A1CF}"/>
              </a:ext>
            </a:extLst>
          </p:cNvPr>
          <p:cNvSpPr txBox="1"/>
          <p:nvPr/>
        </p:nvSpPr>
        <p:spPr>
          <a:xfrm>
            <a:off x="6172200" y="498580"/>
            <a:ext cx="1608261" cy="369332"/>
          </a:xfrm>
          <a:prstGeom prst="rect">
            <a:avLst/>
          </a:prstGeom>
          <a:noFill/>
        </p:spPr>
        <p:txBody>
          <a:bodyPr wrap="none" rtlCol="0">
            <a:spAutoFit/>
          </a:bodyPr>
          <a:lstStyle/>
          <a:p>
            <a:r>
              <a:rPr lang="en-US" dirty="0"/>
              <a:t>Relational Data</a:t>
            </a:r>
          </a:p>
        </p:txBody>
      </p:sp>
    </p:spTree>
    <p:extLst>
      <p:ext uri="{BB962C8B-B14F-4D97-AF65-F5344CB8AC3E}">
        <p14:creationId xmlns:p14="http://schemas.microsoft.com/office/powerpoint/2010/main" val="16280215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5120B58-78B3-9A4B-9242-792CC18663EE}"/>
              </a:ext>
            </a:extLst>
          </p:cNvPr>
          <p:cNvSpPr>
            <a:spLocks noGrp="1"/>
          </p:cNvSpPr>
          <p:nvPr>
            <p:ph idx="1"/>
          </p:nvPr>
        </p:nvSpPr>
        <p:spPr/>
        <p:txBody>
          <a:bodyPr/>
          <a:lstStyle/>
          <a:p>
            <a:r>
              <a:rPr lang="en-US" sz="1600" dirty="0"/>
              <a:t>What are these regular expressions </a:t>
            </a:r>
            <a:r>
              <a:rPr lang="en-US" sz="1600" dirty="0" err="1"/>
              <a:t>whereout</a:t>
            </a:r>
            <a:r>
              <a:rPr lang="en-US" sz="1600" dirty="0"/>
              <a:t> you speak?</a:t>
            </a:r>
          </a:p>
          <a:p>
            <a:r>
              <a:rPr lang="en-US" sz="1600" dirty="0"/>
              <a:t>Many environments come with regular expressions functions for searching and transforming strings.</a:t>
            </a:r>
          </a:p>
          <a:p>
            <a:pPr lvl="1"/>
            <a:r>
              <a:rPr lang="en-US" sz="1400" dirty="0"/>
              <a:t>Python: Lib/</a:t>
            </a:r>
            <a:r>
              <a:rPr lang="en-US" sz="1400" dirty="0" err="1"/>
              <a:t>re.py</a:t>
            </a:r>
            <a:r>
              <a:rPr lang="en-US" sz="1400" dirty="0"/>
              <a:t> (</a:t>
            </a:r>
            <a:r>
              <a:rPr lang="en-US" sz="1400" dirty="0">
                <a:hlinkClick r:id="rId2"/>
              </a:rPr>
              <a:t>https://docs.python.org/3/library/re.html</a:t>
            </a:r>
            <a:r>
              <a:rPr lang="en-US" sz="1400" dirty="0"/>
              <a:t>) </a:t>
            </a:r>
          </a:p>
          <a:p>
            <a:pPr lvl="1"/>
            <a:r>
              <a:rPr lang="en-US" sz="1400" dirty="0"/>
              <a:t>Java: </a:t>
            </a:r>
            <a:r>
              <a:rPr lang="en-US" sz="1400" dirty="0" err="1"/>
              <a:t>java.util.regex</a:t>
            </a:r>
            <a:r>
              <a:rPr lang="en-US" sz="1400" dirty="0"/>
              <a:t> (</a:t>
            </a:r>
            <a:r>
              <a:rPr lang="en-US" sz="1400" dirty="0">
                <a:hlinkClick r:id="rId3"/>
              </a:rPr>
              <a:t>https://www.w3schools.com/java/java_regex.asp</a:t>
            </a:r>
            <a:r>
              <a:rPr lang="en-US" sz="1400" dirty="0"/>
              <a:t>)</a:t>
            </a:r>
          </a:p>
          <a:p>
            <a:pPr lvl="1"/>
            <a:r>
              <a:rPr lang="en-US" sz="1400" dirty="0"/>
              <a:t>"SNOBOL ("</a:t>
            </a:r>
            <a:r>
              <a:rPr lang="en-US" sz="1400" dirty="0" err="1"/>
              <a:t>StriNg</a:t>
            </a:r>
            <a:r>
              <a:rPr lang="en-US" sz="1400" dirty="0"/>
              <a:t> Oriented and </a:t>
            </a:r>
            <a:r>
              <a:rPr lang="en-US" sz="1400" dirty="0" err="1"/>
              <a:t>symBOlic</a:t>
            </a:r>
            <a:r>
              <a:rPr lang="en-US" sz="1400" dirty="0"/>
              <a:t> Language") is a series of programming languages ... ... having patterns as a first-class data type.”</a:t>
            </a:r>
            <a:br>
              <a:rPr lang="en-US" sz="1400" dirty="0"/>
            </a:br>
            <a:r>
              <a:rPr lang="en-US" sz="1400" dirty="0"/>
              <a:t>(</a:t>
            </a:r>
            <a:r>
              <a:rPr lang="en-US" sz="1400" dirty="0">
                <a:hlinkClick r:id="rId4"/>
              </a:rPr>
              <a:t>https://en.wikipedia.org/wiki/SNOBOL</a:t>
            </a:r>
            <a:r>
              <a:rPr lang="en-US" sz="1400" dirty="0"/>
              <a:t>)</a:t>
            </a:r>
          </a:p>
          <a:p>
            <a:pPr lvl="1"/>
            <a:r>
              <a:rPr lang="en-US" sz="1400" dirty="0"/>
              <a:t>Most SQL databases have some from of regular</a:t>
            </a:r>
            <a:br>
              <a:rPr lang="en-US" sz="1400" dirty="0"/>
            </a:br>
            <a:r>
              <a:rPr lang="en-US" sz="1400" dirty="0"/>
              <a:t>expression library, but the libraries differ from</a:t>
            </a:r>
            <a:br>
              <a:rPr lang="en-US" sz="1400" dirty="0"/>
            </a:br>
            <a:r>
              <a:rPr lang="en-US" sz="1400" dirty="0"/>
              <a:t>product to product.</a:t>
            </a:r>
          </a:p>
        </p:txBody>
      </p:sp>
      <p:sp>
        <p:nvSpPr>
          <p:cNvPr id="5" name="Title 4">
            <a:extLst>
              <a:ext uri="{FF2B5EF4-FFF2-40B4-BE49-F238E27FC236}">
                <a16:creationId xmlns:a16="http://schemas.microsoft.com/office/drawing/2014/main" id="{9F4DC0DC-77EA-AD47-B00A-C7F85AC64965}"/>
              </a:ext>
            </a:extLst>
          </p:cNvPr>
          <p:cNvSpPr>
            <a:spLocks noGrp="1"/>
          </p:cNvSpPr>
          <p:nvPr>
            <p:ph type="title"/>
          </p:nvPr>
        </p:nvSpPr>
        <p:spPr/>
        <p:txBody>
          <a:bodyPr/>
          <a:lstStyle/>
          <a:p>
            <a:r>
              <a:rPr lang="en-US" dirty="0"/>
              <a:t>But, Before We Leave ... ...</a:t>
            </a:r>
          </a:p>
        </p:txBody>
      </p:sp>
      <p:pic>
        <p:nvPicPr>
          <p:cNvPr id="7" name="Picture 6">
            <a:extLst>
              <a:ext uri="{FF2B5EF4-FFF2-40B4-BE49-F238E27FC236}">
                <a16:creationId xmlns:a16="http://schemas.microsoft.com/office/drawing/2014/main" id="{E4C43302-288B-2244-BCC2-D38C605FDDDA}"/>
              </a:ext>
            </a:extLst>
          </p:cNvPr>
          <p:cNvPicPr>
            <a:picLocks noChangeAspect="1"/>
          </p:cNvPicPr>
          <p:nvPr/>
        </p:nvPicPr>
        <p:blipFill>
          <a:blip r:embed="rId5"/>
          <a:stretch>
            <a:fillRect/>
          </a:stretch>
        </p:blipFill>
        <p:spPr>
          <a:xfrm>
            <a:off x="4800600" y="1897879"/>
            <a:ext cx="3949521" cy="1939601"/>
          </a:xfrm>
          <a:prstGeom prst="rect">
            <a:avLst/>
          </a:prstGeom>
        </p:spPr>
      </p:pic>
      <p:pic>
        <p:nvPicPr>
          <p:cNvPr id="8" name="Picture 7">
            <a:extLst>
              <a:ext uri="{FF2B5EF4-FFF2-40B4-BE49-F238E27FC236}">
                <a16:creationId xmlns:a16="http://schemas.microsoft.com/office/drawing/2014/main" id="{B1E99AF2-A688-1B47-B24F-070F5BDDD762}"/>
              </a:ext>
            </a:extLst>
          </p:cNvPr>
          <p:cNvPicPr>
            <a:picLocks noChangeAspect="1"/>
          </p:cNvPicPr>
          <p:nvPr/>
        </p:nvPicPr>
        <p:blipFill>
          <a:blip r:embed="rId6"/>
          <a:stretch>
            <a:fillRect/>
          </a:stretch>
        </p:blipFill>
        <p:spPr>
          <a:xfrm>
            <a:off x="1678225" y="3877726"/>
            <a:ext cx="3839604" cy="791670"/>
          </a:xfrm>
          <a:prstGeom prst="rect">
            <a:avLst/>
          </a:prstGeom>
        </p:spPr>
      </p:pic>
      <p:pic>
        <p:nvPicPr>
          <p:cNvPr id="9" name="Picture 8">
            <a:extLst>
              <a:ext uri="{FF2B5EF4-FFF2-40B4-BE49-F238E27FC236}">
                <a16:creationId xmlns:a16="http://schemas.microsoft.com/office/drawing/2014/main" id="{498F1CB8-DDAE-8F4F-81EA-1832909CC418}"/>
              </a:ext>
            </a:extLst>
          </p:cNvPr>
          <p:cNvPicPr>
            <a:picLocks noChangeAspect="1"/>
          </p:cNvPicPr>
          <p:nvPr/>
        </p:nvPicPr>
        <p:blipFill>
          <a:blip r:embed="rId7"/>
          <a:stretch>
            <a:fillRect/>
          </a:stretch>
        </p:blipFill>
        <p:spPr>
          <a:xfrm>
            <a:off x="178158" y="3296723"/>
            <a:ext cx="1346539" cy="1352550"/>
          </a:xfrm>
          <a:prstGeom prst="rect">
            <a:avLst/>
          </a:prstGeom>
        </p:spPr>
      </p:pic>
      <p:sp>
        <p:nvSpPr>
          <p:cNvPr id="10" name="TextBox 9">
            <a:extLst>
              <a:ext uri="{FF2B5EF4-FFF2-40B4-BE49-F238E27FC236}">
                <a16:creationId xmlns:a16="http://schemas.microsoft.com/office/drawing/2014/main" id="{2358C60A-654D-AF4B-BFB8-D56DC1E8F4BE}"/>
              </a:ext>
            </a:extLst>
          </p:cNvPr>
          <p:cNvSpPr txBox="1"/>
          <p:nvPr/>
        </p:nvSpPr>
        <p:spPr>
          <a:xfrm>
            <a:off x="2395454" y="3092698"/>
            <a:ext cx="2405146"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t>This was FYI.</a:t>
            </a:r>
          </a:p>
          <a:p>
            <a:pPr marL="285750" indent="-285750">
              <a:buFont typeface="Arial" panose="020B0604020202020204" pitchFamily="34" charset="0"/>
              <a:buChar char="•"/>
            </a:pPr>
            <a:r>
              <a:rPr lang="en-US" sz="1400" dirty="0"/>
              <a:t>Not a core part of W4111.</a:t>
            </a:r>
          </a:p>
          <a:p>
            <a:pPr marL="285750" indent="-285750">
              <a:buFont typeface="Arial" panose="020B0604020202020204" pitchFamily="34" charset="0"/>
              <a:buChar char="•"/>
            </a:pPr>
            <a:r>
              <a:rPr lang="en-US" sz="1400" dirty="0"/>
              <a:t>We will play with it a little.</a:t>
            </a:r>
          </a:p>
        </p:txBody>
      </p:sp>
    </p:spTree>
    <p:extLst>
      <p:ext uri="{BB962C8B-B14F-4D97-AF65-F5344CB8AC3E}">
        <p14:creationId xmlns:p14="http://schemas.microsoft.com/office/powerpoint/2010/main" val="18162962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More Set-Like Concepts</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06266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extLst>
      <p:ext uri="{BB962C8B-B14F-4D97-AF65-F5344CB8AC3E}">
        <p14:creationId xmlns:p14="http://schemas.microsoft.com/office/powerpoint/2010/main" val="42443277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1557338" y="107156"/>
            <a:ext cx="6057900" cy="457200"/>
          </a:xfrm>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p:cNvSpPr>
            <a:spLocks noGrp="1" noChangeArrowheads="1"/>
          </p:cNvSpPr>
          <p:nvPr>
            <p:ph type="body" idx="1"/>
          </p:nvPr>
        </p:nvSpPr>
        <p:spPr>
          <a:xfrm>
            <a:off x="1715610" y="829865"/>
            <a:ext cx="5538179" cy="3151869"/>
          </a:xfrm>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some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
        <p:nvSpPr>
          <p:cNvPr id="51205" name="Text Box 6"/>
          <p:cNvSpPr txBox="1">
            <a:spLocks noChangeArrowheads="1"/>
          </p:cNvSpPr>
          <p:nvPr/>
        </p:nvSpPr>
        <p:spPr bwMode="auto">
          <a:xfrm>
            <a:off x="2607469" y="13548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S.dept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26521723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a:xfrm>
            <a:off x="1610916" y="109791"/>
            <a:ext cx="6057900" cy="457200"/>
          </a:xfrm>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p:cNvSpPr>
            <a:spLocks noGrp="1" noChangeArrowheads="1"/>
          </p:cNvSpPr>
          <p:nvPr>
            <p:ph type="body" idx="1"/>
          </p:nvPr>
        </p:nvSpPr>
        <p:spPr>
          <a:xfrm>
            <a:off x="1711149" y="829867"/>
            <a:ext cx="5100637" cy="535781"/>
          </a:xfrm>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p:cNvGrpSpPr>
            <a:grpSpLocks/>
          </p:cNvGrpSpPr>
          <p:nvPr/>
        </p:nvGrpSpPr>
        <p:grpSpPr bwMode="auto">
          <a:xfrm>
            <a:off x="2277666" y="1464469"/>
            <a:ext cx="5854303" cy="3175397"/>
            <a:chOff x="809625" y="1952625"/>
            <a:chExt cx="7805738" cy="4233863"/>
          </a:xfrm>
        </p:grpSpPr>
        <p:grpSp>
          <p:nvGrpSpPr>
            <p:cNvPr id="3" name="Group 4"/>
            <p:cNvGrpSpPr>
              <a:grpSpLocks/>
            </p:cNvGrpSpPr>
            <p:nvPr/>
          </p:nvGrpSpPr>
          <p:grpSpPr bwMode="auto">
            <a:xfrm>
              <a:off x="2105025" y="1952625"/>
              <a:ext cx="457200" cy="1066800"/>
              <a:chOff x="2448" y="1296"/>
              <a:chExt cx="288" cy="960"/>
            </a:xfrm>
          </p:grpSpPr>
          <p:sp>
            <p:nvSpPr>
              <p:cNvPr id="52246"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47"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48"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2229" name="Text Box 8"/>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30" name="Text Box 9"/>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31" name="Rectangle 10"/>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2" name="Rectangle 11"/>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3" name="Rectangle 12"/>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4" name="Text Box 13"/>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2235" name="Rectangle 14"/>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6" name="Rectangle 15"/>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7" name="Rectangle 16"/>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8" name="Text Box 17"/>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p>
          </p:txBody>
        </p:sp>
        <p:sp>
          <p:nvSpPr>
            <p:cNvPr id="52239" name="Text Box 18"/>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0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5)</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2240" name="Text Box 19"/>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(read:  5 &lt; some tuple in the relation) </a:t>
              </a:r>
            </a:p>
          </p:txBody>
        </p:sp>
        <p:sp>
          <p:nvSpPr>
            <p:cNvPr id="52241" name="Text Box 20"/>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2" name="Text Box 21"/>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43" name="Text Box 22"/>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4" name="Rectangle 23"/>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p:txBody>
        </p:sp>
        <p:sp>
          <p:nvSpPr>
            <p:cNvPr id="52245" name="Line 24"/>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21113909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p:cNvSpPr>
            <a:spLocks noGrp="1" noChangeArrowheads="1"/>
          </p:cNvSpPr>
          <p:nvPr>
            <p:ph type="body" idx="1"/>
          </p:nvPr>
        </p:nvSpPr>
        <p:spPr>
          <a:xfrm>
            <a:off x="1719263" y="831057"/>
            <a:ext cx="5760529" cy="549688"/>
          </a:xfrm>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27580959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p:cNvGrpSpPr>
            <a:grpSpLocks/>
          </p:cNvGrpSpPr>
          <p:nvPr/>
        </p:nvGrpSpPr>
        <p:grpSpPr bwMode="auto">
          <a:xfrm>
            <a:off x="2166937" y="1314451"/>
            <a:ext cx="5100638" cy="3164681"/>
            <a:chOff x="1238250" y="1752600"/>
            <a:chExt cx="6800850" cy="4219575"/>
          </a:xfrm>
        </p:grpSpPr>
        <p:grpSp>
          <p:nvGrpSpPr>
            <p:cNvPr id="3" name="Group 4"/>
            <p:cNvGrpSpPr>
              <a:grpSpLocks/>
            </p:cNvGrpSpPr>
            <p:nvPr/>
          </p:nvGrpSpPr>
          <p:grpSpPr bwMode="auto">
            <a:xfrm>
              <a:off x="2619375" y="1752600"/>
              <a:ext cx="457200" cy="1066800"/>
              <a:chOff x="2448" y="1296"/>
              <a:chExt cx="288" cy="960"/>
            </a:xfrm>
          </p:grpSpPr>
          <p:sp>
            <p:nvSpPr>
              <p:cNvPr id="54293"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4294"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95"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4277" name="Text Box 8"/>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78" name="Text Box 9"/>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79" name="Rectangle 10"/>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0" name="Rectangle 11"/>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10</a:t>
              </a:r>
            </a:p>
          </p:txBody>
        </p:sp>
        <p:sp>
          <p:nvSpPr>
            <p:cNvPr id="54281" name="Rectangle 12"/>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2" name="Text Box 13"/>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4283" name="Rectangle 14"/>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84" name="Rectangle 15"/>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5" name="Rectangle 16"/>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6" name="Text Box 17"/>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p>
          </p:txBody>
        </p:sp>
        <p:sp>
          <p:nvSpPr>
            <p:cNvPr id="54287" name="Text Box 18"/>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4 and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 6)</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4288" name="Text Box 19"/>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89" name="Text Box 20"/>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90" name="Text Box 21"/>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91" name="Rectangle 22"/>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p:txBody>
        </p:sp>
        <p:sp>
          <p:nvSpPr>
            <p:cNvPr id="54292" name="Line 23"/>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28657503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r>
              <a:rPr lang="en-US" altLang="en-US" dirty="0"/>
              <a:t>Test for Empty Relations</a:t>
            </a:r>
          </a:p>
        </p:txBody>
      </p:sp>
      <p:sp>
        <p:nvSpPr>
          <p:cNvPr id="55298" name="Rectangle 3"/>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13884819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p:cNvSpPr>
            <a:spLocks noGrp="1" noChangeArrowheads="1"/>
          </p:cNvSpPr>
          <p:nvPr>
            <p:ph type="body" idx="1"/>
          </p:nvPr>
        </p:nvSpPr>
        <p:spPr>
          <a:xfrm>
            <a:off x="1719263" y="820342"/>
            <a:ext cx="5888773" cy="3677840"/>
          </a:xfrm>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42223276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p:cNvSpPr>
            <a:spLocks noGrp="1" noChangeArrowheads="1"/>
          </p:cNvSpPr>
          <p:nvPr>
            <p:ph type="body" idx="1"/>
          </p:nvPr>
        </p:nvSpPr>
        <p:spPr>
          <a:xfrm>
            <a:off x="1719263" y="829866"/>
            <a:ext cx="5677827" cy="3458943"/>
          </a:xfrm>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student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not exists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except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214313" marR="0" lvl="0" indent="0" algn="l" defTabSz="685800" rtl="0" eaLnBrk="0" fontAlgn="base" latinLnBrk="0" hangingPunct="0">
              <a:lnSpc>
                <a:spcPct val="100000"/>
              </a:lnSpc>
              <a:spcBef>
                <a:spcPct val="0"/>
              </a:spcBef>
              <a:spcAft>
                <a:spcPct val="0"/>
              </a:spcAft>
              <a:buClr>
                <a:srgbClr val="FF9933"/>
              </a:buClr>
              <a:buSzPct val="110000"/>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First nested query lists all courses offered in Biology</a:t>
            </a: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Second nested query lists all courses a particular student took</a:t>
            </a:r>
          </a:p>
          <a:p>
            <a:pPr marL="214313" marR="0" lvl="0" indent="0" algn="l" defTabSz="685800" rtl="0" eaLnBrk="0" fontAlgn="base" latinLnBrk="0" hangingPunct="0">
              <a:lnSpc>
                <a:spcPct val="100000"/>
              </a:lnSpc>
              <a:spcBef>
                <a:spcPct val="0"/>
              </a:spcBef>
              <a:spcAft>
                <a:spcPct val="0"/>
              </a:spcAft>
              <a:buClr>
                <a:srgbClr val="FF9933"/>
              </a:buClr>
              <a:buSzPct val="9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41579864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1728788" y="114300"/>
            <a:ext cx="6057900" cy="457200"/>
          </a:xfrm>
        </p:spPr>
        <p:txBody>
          <a:bodyPr/>
          <a:lstStyle/>
          <a:p>
            <a:r>
              <a:rPr lang="en-US" altLang="en-US" dirty="0"/>
              <a:t>Test for Absence of Duplicate Tuples</a:t>
            </a:r>
          </a:p>
        </p:txBody>
      </p:sp>
      <p:sp>
        <p:nvSpPr>
          <p:cNvPr id="58370" name="Rectangle 3"/>
          <p:cNvSpPr>
            <a:spLocks noGrp="1" noChangeArrowheads="1"/>
          </p:cNvSpPr>
          <p:nvPr>
            <p:ph type="body" idx="1"/>
          </p:nvPr>
        </p:nvSpPr>
        <p:spPr>
          <a:xfrm>
            <a:off x="1728788" y="825485"/>
            <a:ext cx="5624370" cy="3275409"/>
          </a:xfrm>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30119510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8">
            <a:extLst>
              <a:ext uri="{FF2B5EF4-FFF2-40B4-BE49-F238E27FC236}">
                <a16:creationId xmlns:a16="http://schemas.microsoft.com/office/drawing/2014/main" id="{E40C840C-577D-8F41-B93F-3390A4A0879A}"/>
              </a:ext>
            </a:extLst>
          </p:cNvPr>
          <p:cNvSpPr txBox="1">
            <a:spLocks noChangeArrowheads="1"/>
          </p:cNvSpPr>
          <p:nvPr/>
        </p:nvSpPr>
        <p:spPr bwMode="auto">
          <a:xfrm>
            <a:off x="76200" y="514350"/>
            <a:ext cx="91440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0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Subqueries</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A subquery is a query inside a query.</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Logically, the engine calls the subquery when evaluating</a:t>
            </a:r>
            <a:b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every row in processing.</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Correlation means properties from the outer row being evaluated are inputs to the inner query.</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Subqueries:</a:t>
            </a:r>
          </a:p>
          <a:p>
            <a:pPr marL="102870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 Return tables if in the FROM clause.</a:t>
            </a:r>
          </a:p>
          <a:p>
            <a:pPr marL="102870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Scalars in the SELECT clause.</a:t>
            </a:r>
          </a:p>
          <a:p>
            <a:pPr marL="102870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Tables or scalars depending on the comparison operator in WHERE.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altLang="en-US" sz="16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868520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r>
              <a:rPr lang="en-US" altLang="en-US" dirty="0"/>
              <a:t>Subqueries in the From Clause</a:t>
            </a:r>
          </a:p>
        </p:txBody>
      </p:sp>
      <p:sp>
        <p:nvSpPr>
          <p:cNvPr id="44034" name="Rectangle 3"/>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342243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0C16AC-B0F2-C947-98D5-C9F506B58195}"/>
              </a:ext>
            </a:extLst>
          </p:cNvPr>
          <p:cNvSpPr>
            <a:spLocks noGrp="1"/>
          </p:cNvSpPr>
          <p:nvPr>
            <p:ph idx="1"/>
          </p:nvPr>
        </p:nvSpPr>
        <p:spPr>
          <a:xfrm>
            <a:off x="3581400" y="590550"/>
            <a:ext cx="5410200" cy="4038600"/>
          </a:xfrm>
        </p:spPr>
        <p:txBody>
          <a:bodyPr/>
          <a:lstStyle/>
          <a:p>
            <a:r>
              <a:rPr lang="en-US" dirty="0"/>
              <a:t>Raw data when loaded into DB is:</a:t>
            </a:r>
          </a:p>
          <a:p>
            <a:endParaRPr lang="en-US" dirty="0"/>
          </a:p>
          <a:p>
            <a:endParaRPr lang="en-US" dirty="0"/>
          </a:p>
          <a:p>
            <a:r>
              <a:rPr lang="en-US" dirty="0" err="1"/>
              <a:t>Known_for_titles</a:t>
            </a:r>
            <a:r>
              <a:rPr lang="en-US" dirty="0"/>
              <a:t> is a </a:t>
            </a:r>
            <a:r>
              <a:rPr lang="en-US" i="1" dirty="0"/>
              <a:t>multivalued</a:t>
            </a:r>
            <a:r>
              <a:rPr lang="en-US" dirty="0"/>
              <a:t> attribute.</a:t>
            </a:r>
            <a:br>
              <a:rPr lang="en-US" dirty="0"/>
            </a:br>
            <a:r>
              <a:rPr lang="en-US" dirty="0"/>
              <a:t>It is 4 values in a set drawn from a domain.</a:t>
            </a:r>
          </a:p>
          <a:p>
            <a:r>
              <a:rPr lang="en-US" dirty="0"/>
              <a:t>We saw some interesting index issues for a composite attribute.</a:t>
            </a:r>
          </a:p>
          <a:p>
            <a:r>
              <a:rPr lang="en-US" dirty="0"/>
              <a:t>Multivalued attributes also introduce some interesting issues.</a:t>
            </a:r>
          </a:p>
          <a:p>
            <a:r>
              <a:rPr lang="en-US" dirty="0">
                <a:solidFill>
                  <a:srgbClr val="FF0000"/>
                </a:solidFill>
              </a:rPr>
              <a:t>Switch to notebook.</a:t>
            </a:r>
          </a:p>
        </p:txBody>
      </p:sp>
      <p:sp>
        <p:nvSpPr>
          <p:cNvPr id="3" name="Title 2">
            <a:extLst>
              <a:ext uri="{FF2B5EF4-FFF2-40B4-BE49-F238E27FC236}">
                <a16:creationId xmlns:a16="http://schemas.microsoft.com/office/drawing/2014/main" id="{42C5C9E0-F544-4545-B625-2ADB2D5A34F4}"/>
              </a:ext>
            </a:extLst>
          </p:cNvPr>
          <p:cNvSpPr>
            <a:spLocks noGrp="1"/>
          </p:cNvSpPr>
          <p:nvPr>
            <p:ph type="title"/>
          </p:nvPr>
        </p:nvSpPr>
        <p:spPr/>
        <p:txBody>
          <a:bodyPr/>
          <a:lstStyle/>
          <a:p>
            <a:r>
              <a:rPr lang="en-US" dirty="0"/>
              <a:t>IMDB Known For</a:t>
            </a:r>
          </a:p>
        </p:txBody>
      </p:sp>
      <p:pic>
        <p:nvPicPr>
          <p:cNvPr id="4" name="Picture 3">
            <a:extLst>
              <a:ext uri="{FF2B5EF4-FFF2-40B4-BE49-F238E27FC236}">
                <a16:creationId xmlns:a16="http://schemas.microsoft.com/office/drawing/2014/main" id="{4C0EF3B1-3BDA-B641-8B3E-06A1218A999D}"/>
              </a:ext>
            </a:extLst>
          </p:cNvPr>
          <p:cNvPicPr>
            <a:picLocks noChangeAspect="1"/>
          </p:cNvPicPr>
          <p:nvPr/>
        </p:nvPicPr>
        <p:blipFill>
          <a:blip r:embed="rId2"/>
          <a:stretch>
            <a:fillRect/>
          </a:stretch>
        </p:blipFill>
        <p:spPr>
          <a:xfrm>
            <a:off x="172570" y="470665"/>
            <a:ext cx="3331882" cy="2204341"/>
          </a:xfrm>
          <a:prstGeom prst="rect">
            <a:avLst/>
          </a:prstGeom>
        </p:spPr>
      </p:pic>
      <p:pic>
        <p:nvPicPr>
          <p:cNvPr id="5" name="Picture 4">
            <a:extLst>
              <a:ext uri="{FF2B5EF4-FFF2-40B4-BE49-F238E27FC236}">
                <a16:creationId xmlns:a16="http://schemas.microsoft.com/office/drawing/2014/main" id="{3C70AF69-1377-7F45-A2AB-DB12C4240A65}"/>
              </a:ext>
            </a:extLst>
          </p:cNvPr>
          <p:cNvPicPr>
            <a:picLocks noChangeAspect="1"/>
          </p:cNvPicPr>
          <p:nvPr/>
        </p:nvPicPr>
        <p:blipFill>
          <a:blip r:embed="rId3"/>
          <a:stretch>
            <a:fillRect/>
          </a:stretch>
        </p:blipFill>
        <p:spPr>
          <a:xfrm>
            <a:off x="140144" y="2735803"/>
            <a:ext cx="3331882" cy="1606745"/>
          </a:xfrm>
          <a:prstGeom prst="rect">
            <a:avLst/>
          </a:prstGeom>
        </p:spPr>
      </p:pic>
      <p:pic>
        <p:nvPicPr>
          <p:cNvPr id="6" name="Picture 5">
            <a:extLst>
              <a:ext uri="{FF2B5EF4-FFF2-40B4-BE49-F238E27FC236}">
                <a16:creationId xmlns:a16="http://schemas.microsoft.com/office/drawing/2014/main" id="{2EBC8737-1EC6-5846-919E-03113DA8FDEE}"/>
              </a:ext>
            </a:extLst>
          </p:cNvPr>
          <p:cNvPicPr>
            <a:picLocks noChangeAspect="1"/>
          </p:cNvPicPr>
          <p:nvPr/>
        </p:nvPicPr>
        <p:blipFill>
          <a:blip r:embed="rId4"/>
          <a:stretch>
            <a:fillRect/>
          </a:stretch>
        </p:blipFill>
        <p:spPr>
          <a:xfrm>
            <a:off x="3738725" y="959932"/>
            <a:ext cx="5100474" cy="623391"/>
          </a:xfrm>
          <a:prstGeom prst="rect">
            <a:avLst/>
          </a:prstGeom>
        </p:spPr>
      </p:pic>
    </p:spTree>
    <p:extLst>
      <p:ext uri="{BB962C8B-B14F-4D97-AF65-F5344CB8AC3E}">
        <p14:creationId xmlns:p14="http://schemas.microsoft.com/office/powerpoint/2010/main" val="10052921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dirty="0"/>
              <a:t>Scalar Subquery</a:t>
            </a:r>
          </a:p>
        </p:txBody>
      </p:sp>
      <p:sp>
        <p:nvSpPr>
          <p:cNvPr id="60418" name="Rectangle 3"/>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5916853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A9B8E-EA01-6D4B-A8CA-D99FBD4371A7}"/>
              </a:ext>
            </a:extLst>
          </p:cNvPr>
          <p:cNvSpPr>
            <a:spLocks noGrp="1"/>
          </p:cNvSpPr>
          <p:nvPr>
            <p:ph idx="1"/>
          </p:nvPr>
        </p:nvSpPr>
        <p:spPr>
          <a:xfrm>
            <a:off x="152400" y="1885950"/>
            <a:ext cx="8839200" cy="1143000"/>
          </a:xfrm>
        </p:spPr>
        <p:txBody>
          <a:bodyPr/>
          <a:lstStyle/>
          <a:p>
            <a:pPr marL="0" indent="0" algn="ctr">
              <a:buNone/>
            </a:pPr>
            <a:r>
              <a:rPr lang="en-US" sz="4800" dirty="0"/>
              <a:t>Switch to Notebook</a:t>
            </a:r>
          </a:p>
        </p:txBody>
      </p:sp>
      <p:sp>
        <p:nvSpPr>
          <p:cNvPr id="3" name="Title 2">
            <a:extLst>
              <a:ext uri="{FF2B5EF4-FFF2-40B4-BE49-F238E27FC236}">
                <a16:creationId xmlns:a16="http://schemas.microsoft.com/office/drawing/2014/main" id="{31C5E054-2A50-E046-B055-A3D1BD6281A0}"/>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17350069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C7F7AA-46EF-1E40-80D2-72C6CDEEA7A1}"/>
              </a:ext>
            </a:extLst>
          </p:cNvPr>
          <p:cNvSpPr>
            <a:spLocks noGrp="1"/>
          </p:cNvSpPr>
          <p:nvPr>
            <p:ph idx="1"/>
          </p:nvPr>
        </p:nvSpPr>
        <p:spPr>
          <a:solidFill>
            <a:srgbClr val="00B050"/>
          </a:solidFill>
        </p:spPr>
        <p:txBody>
          <a:bodyPr/>
          <a:lstStyle/>
          <a:p>
            <a:endParaRPr lang="en-US" dirty="0"/>
          </a:p>
          <a:p>
            <a:endParaRPr lang="en-US" dirty="0"/>
          </a:p>
          <a:p>
            <a:endParaRPr lang="en-US" dirty="0"/>
          </a:p>
          <a:p>
            <a:pPr marL="0" indent="0" algn="ctr">
              <a:buNone/>
            </a:pPr>
            <a:r>
              <a:rPr lang="en-US" sz="6600" dirty="0"/>
              <a:t>Backup</a:t>
            </a:r>
          </a:p>
        </p:txBody>
      </p:sp>
      <p:sp>
        <p:nvSpPr>
          <p:cNvPr id="3" name="Title 2">
            <a:extLst>
              <a:ext uri="{FF2B5EF4-FFF2-40B4-BE49-F238E27FC236}">
                <a16:creationId xmlns:a16="http://schemas.microsoft.com/office/drawing/2014/main" id="{D1509E94-AE8A-9E41-A320-D4B3B58052C7}"/>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1412100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59959</TotalTime>
  <Words>6538</Words>
  <Application>Microsoft Macintosh PowerPoint</Application>
  <PresentationFormat>On-screen Show (16:9)</PresentationFormat>
  <Paragraphs>700</Paragraphs>
  <Slides>92</Slides>
  <Notes>51</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92</vt:i4>
      </vt:variant>
    </vt:vector>
  </HeadingPairs>
  <TitlesOfParts>
    <vt:vector size="110" baseType="lpstr">
      <vt:lpstr>Arial</vt:lpstr>
      <vt:lpstr>Calibri</vt:lpstr>
      <vt:lpstr>Calibri Light</vt:lpstr>
      <vt:lpstr>Helvetica</vt:lpstr>
      <vt:lpstr>Monotype Sorts</vt:lpstr>
      <vt:lpstr>Museo For Dell</vt:lpstr>
      <vt:lpstr>Museo Sans For Dell</vt:lpstr>
      <vt:lpstr>Times New Roman</vt:lpstr>
      <vt:lpstr>Webdings</vt:lpstr>
      <vt:lpstr>Wingdings</vt:lpstr>
      <vt:lpstr>Office Theme</vt:lpstr>
      <vt:lpstr>2_db-5-grey</vt:lpstr>
      <vt:lpstr>3_db-5-grey</vt:lpstr>
      <vt:lpstr>4_db-5-grey</vt:lpstr>
      <vt:lpstr>5_db-5-grey</vt:lpstr>
      <vt:lpstr>1_Office Theme</vt:lpstr>
      <vt:lpstr>6_db-5-grey</vt:lpstr>
      <vt:lpstr>7_db-5-grey</vt:lpstr>
      <vt:lpstr>PowerPoint Presentation</vt:lpstr>
      <vt:lpstr>PowerPoint Presentation</vt:lpstr>
      <vt:lpstr>PowerPoint Presentation</vt:lpstr>
      <vt:lpstr>Contents</vt:lpstr>
      <vt:lpstr>PowerPoint Presentation</vt:lpstr>
      <vt:lpstr>Consider a Subset of the IMDB Data Model</vt:lpstr>
      <vt:lpstr>Attribute</vt:lpstr>
      <vt:lpstr>Complex Attributes</vt:lpstr>
      <vt:lpstr>IMDB Known For</vt:lpstr>
      <vt:lpstr>Multivalued and Composite Attributes</vt:lpstr>
      <vt:lpstr>PowerPoint Presentation</vt:lpstr>
      <vt:lpstr>PowerPoint Presentation</vt:lpstr>
      <vt:lpstr>Functions and Procedures</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Materialized Views</vt:lpstr>
      <vt:lpstr>Trigger Example – Violating when not to Use</vt:lpstr>
      <vt:lpstr>PowerPoint Presentation</vt:lpstr>
      <vt:lpstr>Comparison</vt:lpstr>
      <vt:lpstr>Comparison – Some Details</vt:lpstr>
      <vt:lpstr>PowerPoint Presentation</vt:lpstr>
      <vt:lpstr>PowerPoint Presentation</vt:lpstr>
      <vt:lpstr>Faculty and Students</vt:lpstr>
      <vt:lpstr>Specialization</vt:lpstr>
      <vt:lpstr>PowerPoint Presentation</vt:lpstr>
      <vt:lpstr>PowerPoint Presentation</vt:lpstr>
      <vt:lpstr>PowerPoint Presentation</vt:lpstr>
      <vt:lpstr>PowerPoint Presentation</vt:lpstr>
      <vt:lpstr>PowerPoint Presentation</vt:lpstr>
      <vt:lpstr>PowerPoint Presentation</vt:lpstr>
      <vt:lpstr>ER vs. UML Class Diagrams</vt:lpstr>
      <vt:lpstr>Specialization Example</vt:lpstr>
      <vt:lpstr>Generalization</vt:lpstr>
      <vt:lpstr>Completeness constraint</vt:lpstr>
      <vt:lpstr>Completeness constraint (Cont.)</vt:lpstr>
      <vt:lpstr>PowerPoint Presentation</vt:lpstr>
      <vt:lpstr>Person, Faculty, Student</vt:lpstr>
      <vt:lpstr>The UNI</vt:lpstr>
      <vt:lpstr>Table Definitions</vt:lpstr>
      <vt:lpstr>Function</vt:lpstr>
      <vt:lpstr>Design Pattern for Inheritance Integrity</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lpstr>PowerPoint Presentation</vt:lpstr>
      <vt:lpstr>Non-binary Relationship Sets</vt:lpstr>
      <vt:lpstr>Weak Entity Sets</vt:lpstr>
      <vt:lpstr>Weak Entity Sets (Cont.)</vt:lpstr>
      <vt:lpstr>Weak Entity Sets (Cont.)</vt:lpstr>
      <vt:lpstr>PowerPoint Presentation</vt:lpstr>
      <vt:lpstr>Some Worked Data Cleanup Tasks</vt:lpstr>
      <vt:lpstr>PowerPoint Presentation</vt:lpstr>
      <vt:lpstr>Harry Potter Character Information Application</vt:lpstr>
      <vt:lpstr>The Data – Characters.csv</vt:lpstr>
      <vt:lpstr>But First, Let’s Look at the Data</vt:lpstr>
      <vt:lpstr>Analysis (I)</vt:lpstr>
      <vt:lpstr>Character Encodings/Character Sets</vt:lpstr>
      <vt:lpstr>Character Set Usage over Time</vt:lpstr>
      <vt:lpstr>But, ... ...</vt:lpstr>
      <vt:lpstr>The Cleanup is Rule-Based</vt:lpstr>
      <vt:lpstr>Multivalued Attributes</vt:lpstr>
      <vt:lpstr>Data Cleansing</vt:lpstr>
      <vt:lpstr>Data Cleansing</vt:lpstr>
      <vt:lpstr>Next Steps in the Plan</vt:lpstr>
      <vt:lpstr>But, Before We Leave ... ...</vt:lpstr>
      <vt:lpstr>PowerPoint Presentation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PowerPoint Presentation</vt:lpstr>
      <vt:lpstr>Subqueries in the From Clause</vt:lpstr>
      <vt:lpstr>Scalar Subquery</vt:lpstr>
      <vt:lpstr>Switch to Notebook</vt:lpstr>
      <vt:lpstr>Backup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699</cp:revision>
  <cp:lastPrinted>2018-11-15T21:01:50Z</cp:lastPrinted>
  <dcterms:created xsi:type="dcterms:W3CDTF">2010-04-12T23:12:02Z</dcterms:created>
  <dcterms:modified xsi:type="dcterms:W3CDTF">2021-02-19T13:32:08Z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